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56" r:id="rId5"/>
    <p:sldId id="273" r:id="rId6"/>
    <p:sldId id="277" r:id="rId7"/>
    <p:sldId id="278" r:id="rId8"/>
    <p:sldId id="279" r:id="rId9"/>
    <p:sldId id="280" r:id="rId10"/>
    <p:sldId id="281" r:id="rId11"/>
    <p:sldId id="283" r:id="rId12"/>
    <p:sldId id="282" r:id="rId13"/>
  </p:sldIdLst>
  <p:sldSz cx="18288000" cy="10287000"/>
  <p:notesSz cx="6858000" cy="9144000"/>
  <p:embeddedFontLst>
    <p:embeddedFont>
      <p:font typeface="Anton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A98D7-BF38-4D6D-96BD-2F3D446D25F4}" v="26" dt="2025-12-17T12:06:05.5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 Martínez" userId="c124844a-73ca-4ae0-8c0a-a9e09aab2ae1" providerId="ADAL" clId="{02922C84-7ECC-4916-95B9-649D6A43E11A}"/>
    <pc:docChg chg="undo custSel modSld">
      <pc:chgData name="Sol Martínez" userId="c124844a-73ca-4ae0-8c0a-a9e09aab2ae1" providerId="ADAL" clId="{02922C84-7ECC-4916-95B9-649D6A43E11A}" dt="2025-12-17T12:06:05.571" v="811"/>
      <pc:docMkLst>
        <pc:docMk/>
      </pc:docMkLst>
      <pc:sldChg chg="modSp mod">
        <pc:chgData name="Sol Martínez" userId="c124844a-73ca-4ae0-8c0a-a9e09aab2ae1" providerId="ADAL" clId="{02922C84-7ECC-4916-95B9-649D6A43E11A}" dt="2025-12-03T13:01:23.723" v="1" actId="20577"/>
        <pc:sldMkLst>
          <pc:docMk/>
          <pc:sldMk cId="0" sldId="256"/>
        </pc:sldMkLst>
        <pc:spChg chg="mod">
          <ac:chgData name="Sol Martínez" userId="c124844a-73ca-4ae0-8c0a-a9e09aab2ae1" providerId="ADAL" clId="{02922C84-7ECC-4916-95B9-649D6A43E11A}" dt="2025-12-03T13:01:23.723" v="1" actId="20577"/>
          <ac:spMkLst>
            <pc:docMk/>
            <pc:sldMk cId="0" sldId="256"/>
            <ac:spMk id="9" creationId="{62230E1A-ECBB-8474-90DC-75B270E00C00}"/>
          </ac:spMkLst>
        </pc:spChg>
      </pc:sldChg>
      <pc:sldChg chg="modSp mod">
        <pc:chgData name="Sol Martínez" userId="c124844a-73ca-4ae0-8c0a-a9e09aab2ae1" providerId="ADAL" clId="{02922C84-7ECC-4916-95B9-649D6A43E11A}" dt="2025-12-17T11:59:02.383" v="809" actId="20577"/>
        <pc:sldMkLst>
          <pc:docMk/>
          <pc:sldMk cId="2127656991" sldId="273"/>
        </pc:sldMkLst>
        <pc:spChg chg="mod">
          <ac:chgData name="Sol Martínez" userId="c124844a-73ca-4ae0-8c0a-a9e09aab2ae1" providerId="ADAL" clId="{02922C84-7ECC-4916-95B9-649D6A43E11A}" dt="2025-12-03T14:37:46.266" v="5" actId="20577"/>
          <ac:spMkLst>
            <pc:docMk/>
            <pc:sldMk cId="2127656991" sldId="273"/>
            <ac:spMk id="3" creationId="{B351073B-7137-06F5-6861-D33E00234ADE}"/>
          </ac:spMkLst>
        </pc:spChg>
        <pc:graphicFrameChg chg="mod modGraphic">
          <ac:chgData name="Sol Martínez" userId="c124844a-73ca-4ae0-8c0a-a9e09aab2ae1" providerId="ADAL" clId="{02922C84-7ECC-4916-95B9-649D6A43E11A}" dt="2025-12-17T11:59:02.383" v="809" actId="20577"/>
          <ac:graphicFrameMkLst>
            <pc:docMk/>
            <pc:sldMk cId="2127656991" sldId="273"/>
            <ac:graphicFrameMk id="11" creationId="{01245EC7-932A-FF52-1C4C-907E601E0BA1}"/>
          </ac:graphicFrameMkLst>
        </pc:graphicFrameChg>
      </pc:sldChg>
      <pc:sldChg chg="modSp mod">
        <pc:chgData name="Sol Martínez" userId="c124844a-73ca-4ae0-8c0a-a9e09aab2ae1" providerId="ADAL" clId="{02922C84-7ECC-4916-95B9-649D6A43E11A}" dt="2025-12-17T12:06:05.571" v="811"/>
        <pc:sldMkLst>
          <pc:docMk/>
          <pc:sldMk cId="4095232492" sldId="277"/>
        </pc:sldMkLst>
        <pc:graphicFrameChg chg="mod modGraphic">
          <ac:chgData name="Sol Martínez" userId="c124844a-73ca-4ae0-8c0a-a9e09aab2ae1" providerId="ADAL" clId="{02922C84-7ECC-4916-95B9-649D6A43E11A}" dt="2025-12-17T12:06:05.571" v="811"/>
          <ac:graphicFrameMkLst>
            <pc:docMk/>
            <pc:sldMk cId="4095232492" sldId="277"/>
            <ac:graphicFrameMk id="8" creationId="{94C0B6FD-C5B4-D56F-059B-4A03AA37F7F8}"/>
          </ac:graphicFrameMkLst>
        </pc:graphicFrameChg>
      </pc:sldChg>
      <pc:sldChg chg="modSp mod">
        <pc:chgData name="Sol Martínez" userId="c124844a-73ca-4ae0-8c0a-a9e09aab2ae1" providerId="ADAL" clId="{02922C84-7ECC-4916-95B9-649D6A43E11A}" dt="2025-12-03T13:01:54.188" v="3" actId="20577"/>
        <pc:sldMkLst>
          <pc:docMk/>
          <pc:sldMk cId="4023074687" sldId="278"/>
        </pc:sldMkLst>
        <pc:graphicFrameChg chg="modGraphic">
          <ac:chgData name="Sol Martínez" userId="c124844a-73ca-4ae0-8c0a-a9e09aab2ae1" providerId="ADAL" clId="{02922C84-7ECC-4916-95B9-649D6A43E11A}" dt="2025-12-03T13:01:54.188" v="3" actId="20577"/>
          <ac:graphicFrameMkLst>
            <pc:docMk/>
            <pc:sldMk cId="4023074687" sldId="278"/>
            <ac:graphicFrameMk id="2" creationId="{13B02CBA-1A8B-8C65-4B47-029B40C46EAE}"/>
          </ac:graphicFrameMkLst>
        </pc:graphicFrameChg>
      </pc:sldChg>
      <pc:sldChg chg="addSp delSp modSp mod">
        <pc:chgData name="Sol Martínez" userId="c124844a-73ca-4ae0-8c0a-a9e09aab2ae1" providerId="ADAL" clId="{02922C84-7ECC-4916-95B9-649D6A43E11A}" dt="2025-12-03T15:39:48.879" v="272" actId="21"/>
        <pc:sldMkLst>
          <pc:docMk/>
          <pc:sldMk cId="2842182663" sldId="279"/>
        </pc:sldMkLst>
        <pc:spChg chg="mod">
          <ac:chgData name="Sol Martínez" userId="c124844a-73ca-4ae0-8c0a-a9e09aab2ae1" providerId="ADAL" clId="{02922C84-7ECC-4916-95B9-649D6A43E11A}" dt="2025-12-03T15:37:08.426" v="237" actId="21"/>
          <ac:spMkLst>
            <pc:docMk/>
            <pc:sldMk cId="2842182663" sldId="279"/>
            <ac:spMk id="7" creationId="{BE856089-8335-6312-24E3-B7431196A148}"/>
          </ac:spMkLst>
        </pc:spChg>
        <pc:spChg chg="mod">
          <ac:chgData name="Sol Martínez" userId="c124844a-73ca-4ae0-8c0a-a9e09aab2ae1" providerId="ADAL" clId="{02922C84-7ECC-4916-95B9-649D6A43E11A}" dt="2025-12-03T15:37:13.026" v="238"/>
          <ac:spMkLst>
            <pc:docMk/>
            <pc:sldMk cId="2842182663" sldId="279"/>
            <ac:spMk id="10" creationId="{91EE27E5-8F5D-4AE5-216C-86F0941D8722}"/>
          </ac:spMkLst>
        </pc:spChg>
        <pc:graphicFrameChg chg="add mod modGraphic">
          <ac:chgData name="Sol Martínez" userId="c124844a-73ca-4ae0-8c0a-a9e09aab2ae1" providerId="ADAL" clId="{02922C84-7ECC-4916-95B9-649D6A43E11A}" dt="2025-12-03T15:39:48.879" v="272" actId="21"/>
          <ac:graphicFrameMkLst>
            <pc:docMk/>
            <pc:sldMk cId="2842182663" sldId="279"/>
            <ac:graphicFrameMk id="4" creationId="{E902D29E-7E12-5D05-45CE-1A48D7DBFBED}"/>
          </ac:graphicFrameMkLst>
        </pc:graphicFrameChg>
      </pc:sldChg>
      <pc:sldChg chg="addSp delSp modSp mod">
        <pc:chgData name="Sol Martínez" userId="c124844a-73ca-4ae0-8c0a-a9e09aab2ae1" providerId="ADAL" clId="{02922C84-7ECC-4916-95B9-649D6A43E11A}" dt="2025-12-04T08:51:01.648" v="332" actId="13926"/>
        <pc:sldMkLst>
          <pc:docMk/>
          <pc:sldMk cId="4011994349" sldId="280"/>
        </pc:sldMkLst>
        <pc:spChg chg="mod">
          <ac:chgData name="Sol Martínez" userId="c124844a-73ca-4ae0-8c0a-a9e09aab2ae1" providerId="ADAL" clId="{02922C84-7ECC-4916-95B9-649D6A43E11A}" dt="2025-12-04T08:51:01.648" v="332" actId="13926"/>
          <ac:spMkLst>
            <pc:docMk/>
            <pc:sldMk cId="4011994349" sldId="280"/>
            <ac:spMk id="7" creationId="{5265A9A4-093A-2335-0ADC-B850D80B3896}"/>
          </ac:spMkLst>
        </pc:spChg>
        <pc:spChg chg="mod">
          <ac:chgData name="Sol Martínez" userId="c124844a-73ca-4ae0-8c0a-a9e09aab2ae1" providerId="ADAL" clId="{02922C84-7ECC-4916-95B9-649D6A43E11A}" dt="2025-12-04T08:49:52.548" v="324" actId="20577"/>
          <ac:spMkLst>
            <pc:docMk/>
            <pc:sldMk cId="4011994349" sldId="280"/>
            <ac:spMk id="10" creationId="{EAE66CE8-5A0E-FD5A-D2CB-90AFC3FF7C37}"/>
          </ac:spMkLst>
        </pc:spChg>
        <pc:graphicFrameChg chg="add mod modGraphic">
          <ac:chgData name="Sol Martínez" userId="c124844a-73ca-4ae0-8c0a-a9e09aab2ae1" providerId="ADAL" clId="{02922C84-7ECC-4916-95B9-649D6A43E11A}" dt="2025-12-04T08:50:49.494" v="329" actId="113"/>
          <ac:graphicFrameMkLst>
            <pc:docMk/>
            <pc:sldMk cId="4011994349" sldId="280"/>
            <ac:graphicFrameMk id="12" creationId="{B7F1E834-0B43-B8DF-E94C-4DC7688D2835}"/>
          </ac:graphicFrameMkLst>
        </pc:graphicFrameChg>
        <pc:graphicFrameChg chg="add mod modGraphic">
          <ac:chgData name="Sol Martínez" userId="c124844a-73ca-4ae0-8c0a-a9e09aab2ae1" providerId="ADAL" clId="{02922C84-7ECC-4916-95B9-649D6A43E11A}" dt="2025-12-04T08:50:47.079" v="328" actId="113"/>
          <ac:graphicFrameMkLst>
            <pc:docMk/>
            <pc:sldMk cId="4011994349" sldId="280"/>
            <ac:graphicFrameMk id="13" creationId="{BDD2B534-AE0E-8747-A93C-15C185C859A5}"/>
          </ac:graphicFrameMkLst>
        </pc:graphicFrameChg>
      </pc:sldChg>
      <pc:sldChg chg="addSp delSp modSp mod">
        <pc:chgData name="Sol Martínez" userId="c124844a-73ca-4ae0-8c0a-a9e09aab2ae1" providerId="ADAL" clId="{02922C84-7ECC-4916-95B9-649D6A43E11A}" dt="2025-12-04T08:58:16.509" v="470" actId="6549"/>
        <pc:sldMkLst>
          <pc:docMk/>
          <pc:sldMk cId="2140271958" sldId="281"/>
        </pc:sldMkLst>
        <pc:spChg chg="mod">
          <ac:chgData name="Sol Martínez" userId="c124844a-73ca-4ae0-8c0a-a9e09aab2ae1" providerId="ADAL" clId="{02922C84-7ECC-4916-95B9-649D6A43E11A}" dt="2025-12-04T08:58:16.509" v="470" actId="6549"/>
          <ac:spMkLst>
            <pc:docMk/>
            <pc:sldMk cId="2140271958" sldId="281"/>
            <ac:spMk id="10" creationId="{DBB54739-7528-9008-10E7-C793B392DEF3}"/>
          </ac:spMkLst>
        </pc:spChg>
        <pc:grpChg chg="mod">
          <ac:chgData name="Sol Martínez" userId="c124844a-73ca-4ae0-8c0a-a9e09aab2ae1" providerId="ADAL" clId="{02922C84-7ECC-4916-95B9-649D6A43E11A}" dt="2025-12-04T08:56:05.058" v="432" actId="1076"/>
          <ac:grpSpMkLst>
            <pc:docMk/>
            <pc:sldMk cId="2140271958" sldId="281"/>
            <ac:grpSpMk id="8" creationId="{1AF4DC79-2400-C316-3629-56CEEE12477B}"/>
          </ac:grpSpMkLst>
        </pc:grpChg>
        <pc:graphicFrameChg chg="mod modGraphic">
          <ac:chgData name="Sol Martínez" userId="c124844a-73ca-4ae0-8c0a-a9e09aab2ae1" providerId="ADAL" clId="{02922C84-7ECC-4916-95B9-649D6A43E11A}" dt="2025-12-04T08:57:21.614" v="449" actId="14734"/>
          <ac:graphicFrameMkLst>
            <pc:docMk/>
            <pc:sldMk cId="2140271958" sldId="281"/>
            <ac:graphicFrameMk id="12" creationId="{8CCECC18-F719-301A-0D6F-AEC485C4138A}"/>
          </ac:graphicFrameMkLst>
        </pc:graphicFrameChg>
        <pc:graphicFrameChg chg="add mod modGraphic">
          <ac:chgData name="Sol Martínez" userId="c124844a-73ca-4ae0-8c0a-a9e09aab2ae1" providerId="ADAL" clId="{02922C84-7ECC-4916-95B9-649D6A43E11A}" dt="2025-12-04T08:57:54.379" v="458" actId="113"/>
          <ac:graphicFrameMkLst>
            <pc:docMk/>
            <pc:sldMk cId="2140271958" sldId="281"/>
            <ac:graphicFrameMk id="13" creationId="{26DCC446-8F71-41B2-2143-B67F5FC0324A}"/>
          </ac:graphicFrameMkLst>
        </pc:graphicFrameChg>
      </pc:sldChg>
      <pc:sldChg chg="addSp delSp modSp mod">
        <pc:chgData name="Sol Martínez" userId="c124844a-73ca-4ae0-8c0a-a9e09aab2ae1" providerId="ADAL" clId="{02922C84-7ECC-4916-95B9-649D6A43E11A}" dt="2025-12-12T14:36:14.525" v="626" actId="20577"/>
        <pc:sldMkLst>
          <pc:docMk/>
          <pc:sldMk cId="2151289896" sldId="283"/>
        </pc:sldMkLst>
        <pc:spChg chg="mod">
          <ac:chgData name="Sol Martínez" userId="c124844a-73ca-4ae0-8c0a-a9e09aab2ae1" providerId="ADAL" clId="{02922C84-7ECC-4916-95B9-649D6A43E11A}" dt="2025-12-04T09:26:35.284" v="538" actId="20577"/>
          <ac:spMkLst>
            <pc:docMk/>
            <pc:sldMk cId="2151289896" sldId="283"/>
            <ac:spMk id="7" creationId="{F371F49E-E8A5-1699-15C9-02E43240BD65}"/>
          </ac:spMkLst>
        </pc:spChg>
        <pc:spChg chg="mod">
          <ac:chgData name="Sol Martínez" userId="c124844a-73ca-4ae0-8c0a-a9e09aab2ae1" providerId="ADAL" clId="{02922C84-7ECC-4916-95B9-649D6A43E11A}" dt="2025-12-12T14:36:14.525" v="626" actId="20577"/>
          <ac:spMkLst>
            <pc:docMk/>
            <pc:sldMk cId="2151289896" sldId="283"/>
            <ac:spMk id="10" creationId="{388EA903-4850-5347-427F-A8F2FD0D8D05}"/>
          </ac:spMkLst>
        </pc:spChg>
        <pc:graphicFrameChg chg="add mod modGraphic">
          <ac:chgData name="Sol Martínez" userId="c124844a-73ca-4ae0-8c0a-a9e09aab2ae1" providerId="ADAL" clId="{02922C84-7ECC-4916-95B9-649D6A43E11A}" dt="2025-12-04T09:24:55.431" v="504"/>
          <ac:graphicFrameMkLst>
            <pc:docMk/>
            <pc:sldMk cId="2151289896" sldId="283"/>
            <ac:graphicFrameMk id="3" creationId="{69E3FDC1-D5B6-F300-B7C7-7820EEF1629E}"/>
          </ac:graphicFrameMkLst>
        </pc:graphicFrameChg>
        <pc:graphicFrameChg chg="add mod modGraphic">
          <ac:chgData name="Sol Martínez" userId="c124844a-73ca-4ae0-8c0a-a9e09aab2ae1" providerId="ADAL" clId="{02922C84-7ECC-4916-95B9-649D6A43E11A}" dt="2025-12-04T09:26:00.571" v="510" actId="1076"/>
          <ac:graphicFrameMkLst>
            <pc:docMk/>
            <pc:sldMk cId="2151289896" sldId="283"/>
            <ac:graphicFrameMk id="4" creationId="{0CC4E21F-1B52-D041-1799-F11A34EA7A2A}"/>
          </ac:graphicFrameMkLst>
        </pc:graphicFrameChg>
        <pc:graphicFrameChg chg="modGraphic">
          <ac:chgData name="Sol Martínez" userId="c124844a-73ca-4ae0-8c0a-a9e09aab2ae1" providerId="ADAL" clId="{02922C84-7ECC-4916-95B9-649D6A43E11A}" dt="2025-12-04T09:23:06.883" v="486" actId="14734"/>
          <ac:graphicFrameMkLst>
            <pc:docMk/>
            <pc:sldMk cId="2151289896" sldId="283"/>
            <ac:graphicFrameMk id="12" creationId="{DE30DD9A-5B7F-6C64-C9E9-93CA8DCDA8C4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lavesliderazgoresponsable.blogspot.com/2018/05/3-conductas-intolerables-en-un-equipo.html" TargetMode="External"/><Relationship Id="rId1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lavesliderazgoresponsable.blogspot.com/2018/05/3-conductas-intolerables-en-un-equipo.html" TargetMode="External"/><Relationship Id="rId1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003EB-3373-48F8-A67C-63E33C443E53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3F8CD0C-9F59-4B53-B7FF-5A00F219400B}">
      <dgm:prSet/>
      <dgm:spPr/>
      <dgm:t>
        <a:bodyPr/>
        <a:lstStyle/>
        <a:p>
          <a:r>
            <a:rPr lang="es-ES" dirty="0"/>
            <a:t>RESULTADO DEL EJERCICIO 2025:</a:t>
          </a:r>
          <a:endParaRPr lang="en-US" dirty="0"/>
        </a:p>
      </dgm:t>
    </dgm:pt>
    <dgm:pt modelId="{3328BAA7-9D01-4A56-9F07-D4F397729F3C}" type="parTrans" cxnId="{FE40D9FD-4EC0-4037-AFC4-29DB89B84B41}">
      <dgm:prSet/>
      <dgm:spPr/>
      <dgm:t>
        <a:bodyPr/>
        <a:lstStyle/>
        <a:p>
          <a:endParaRPr lang="en-US"/>
        </a:p>
      </dgm:t>
    </dgm:pt>
    <dgm:pt modelId="{4FF1CBE8-7351-4187-BF0E-913EE87913CA}" type="sibTrans" cxnId="{FE40D9FD-4EC0-4037-AFC4-29DB89B84B41}">
      <dgm:prSet/>
      <dgm:spPr/>
      <dgm:t>
        <a:bodyPr/>
        <a:lstStyle/>
        <a:p>
          <a:endParaRPr lang="en-US"/>
        </a:p>
      </dgm:t>
    </dgm:pt>
    <dgm:pt modelId="{615E61D7-6EC2-4B63-9C13-C200E2738907}">
      <dgm:prSet custT="1"/>
      <dgm:spPr/>
      <dgm:t>
        <a:bodyPr/>
        <a:lstStyle/>
        <a:p>
          <a:r>
            <a:rPr lang="es-ES" sz="4400" dirty="0"/>
            <a:t>Gastos:   922.790,81€                    €</a:t>
          </a:r>
          <a:endParaRPr lang="en-US" sz="4400" dirty="0"/>
        </a:p>
      </dgm:t>
    </dgm:pt>
    <dgm:pt modelId="{6A625A65-54DA-4CC8-B683-92BD0B700D92}" type="parTrans" cxnId="{FDF416C7-0763-4AD5-B54E-5DCF573F81B6}">
      <dgm:prSet/>
      <dgm:spPr/>
      <dgm:t>
        <a:bodyPr/>
        <a:lstStyle/>
        <a:p>
          <a:endParaRPr lang="en-US"/>
        </a:p>
      </dgm:t>
    </dgm:pt>
    <dgm:pt modelId="{75CC7A57-F446-4270-B833-E1B0692CC7DE}" type="sibTrans" cxnId="{FDF416C7-0763-4AD5-B54E-5DCF573F81B6}">
      <dgm:prSet/>
      <dgm:spPr/>
      <dgm:t>
        <a:bodyPr/>
        <a:lstStyle/>
        <a:p>
          <a:endParaRPr lang="en-US"/>
        </a:p>
      </dgm:t>
    </dgm:pt>
    <dgm:pt modelId="{280B9569-1C41-455D-80D9-6EA390C0E922}">
      <dgm:prSet custT="1"/>
      <dgm:spPr/>
      <dgm:t>
        <a:bodyPr/>
        <a:lstStyle/>
        <a:p>
          <a:r>
            <a:rPr lang="es-ES" sz="5400" dirty="0"/>
            <a:t>ORIGEN DE LOS FONDOS:</a:t>
          </a:r>
          <a:endParaRPr lang="en-US" sz="5400" dirty="0"/>
        </a:p>
      </dgm:t>
    </dgm:pt>
    <dgm:pt modelId="{E187B376-1652-4D58-BCAF-B08503C5ACF2}" type="parTrans" cxnId="{FB9673B0-645D-4F71-B3DB-AA377B4791BA}">
      <dgm:prSet/>
      <dgm:spPr/>
      <dgm:t>
        <a:bodyPr/>
        <a:lstStyle/>
        <a:p>
          <a:endParaRPr lang="en-US"/>
        </a:p>
      </dgm:t>
    </dgm:pt>
    <dgm:pt modelId="{929C7413-BD32-4454-8288-08ED05726E7F}" type="sibTrans" cxnId="{FB9673B0-645D-4F71-B3DB-AA377B4791BA}">
      <dgm:prSet/>
      <dgm:spPr/>
      <dgm:t>
        <a:bodyPr/>
        <a:lstStyle/>
        <a:p>
          <a:endParaRPr lang="en-US"/>
        </a:p>
      </dgm:t>
    </dgm:pt>
    <dgm:pt modelId="{67962D74-1917-4E51-8072-296236D70213}">
      <dgm:prSet custT="1"/>
      <dgm:spPr/>
      <dgm:t>
        <a:bodyPr/>
        <a:lstStyle/>
        <a:p>
          <a:r>
            <a:rPr lang="es-ES" sz="4400" dirty="0"/>
            <a:t>Ingresos: </a:t>
          </a:r>
          <a:r>
            <a:rPr lang="es-ES" sz="4400" b="0" i="0" u="none" dirty="0">
              <a:solidFill>
                <a:schemeClr val="tx1"/>
              </a:solidFill>
            </a:rPr>
            <a:t>922.790,81 € </a:t>
          </a:r>
          <a:endParaRPr lang="en-US" sz="4400" dirty="0">
            <a:solidFill>
              <a:schemeClr val="tx1"/>
            </a:solidFill>
          </a:endParaRPr>
        </a:p>
      </dgm:t>
    </dgm:pt>
    <dgm:pt modelId="{50034DC3-F1A8-4DC2-9313-6B4AF9968CCE}" type="parTrans" cxnId="{8F98D554-06B0-41B5-8B91-BFE58C14A2A7}">
      <dgm:prSet/>
      <dgm:spPr/>
      <dgm:t>
        <a:bodyPr/>
        <a:lstStyle/>
        <a:p>
          <a:endParaRPr lang="es-ES"/>
        </a:p>
      </dgm:t>
    </dgm:pt>
    <dgm:pt modelId="{717E4434-88CE-4222-BE77-6F084F9ED9AE}" type="sibTrans" cxnId="{8F98D554-06B0-41B5-8B91-BFE58C14A2A7}">
      <dgm:prSet/>
      <dgm:spPr/>
      <dgm:t>
        <a:bodyPr/>
        <a:lstStyle/>
        <a:p>
          <a:endParaRPr lang="es-ES"/>
        </a:p>
      </dgm:t>
    </dgm:pt>
    <dgm:pt modelId="{FB344616-D410-4454-942B-35C3E300B612}">
      <dgm:prSet custT="1"/>
      <dgm:spPr/>
      <dgm:t>
        <a:bodyPr/>
        <a:lstStyle/>
        <a:p>
          <a:r>
            <a:rPr lang="en-US" sz="4400" dirty="0" err="1"/>
            <a:t>Públicos</a:t>
          </a:r>
          <a:r>
            <a:rPr lang="en-US" sz="4400" dirty="0"/>
            <a:t>: 866.352,31 €</a:t>
          </a:r>
        </a:p>
      </dgm:t>
    </dgm:pt>
    <dgm:pt modelId="{C153917C-887A-49E9-8DB5-986B12833D9A}" type="parTrans" cxnId="{167F4941-12CF-48BA-B8B7-B02884534086}">
      <dgm:prSet/>
      <dgm:spPr/>
      <dgm:t>
        <a:bodyPr/>
        <a:lstStyle/>
        <a:p>
          <a:endParaRPr lang="es-ES"/>
        </a:p>
      </dgm:t>
    </dgm:pt>
    <dgm:pt modelId="{DEBFE093-E35D-476B-8337-0A6461E98BFA}" type="sibTrans" cxnId="{167F4941-12CF-48BA-B8B7-B02884534086}">
      <dgm:prSet/>
      <dgm:spPr/>
      <dgm:t>
        <a:bodyPr/>
        <a:lstStyle/>
        <a:p>
          <a:endParaRPr lang="es-ES"/>
        </a:p>
      </dgm:t>
    </dgm:pt>
    <dgm:pt modelId="{81165B9D-F552-4B7D-96EC-B99118919D54}">
      <dgm:prSet custT="1"/>
      <dgm:spPr/>
      <dgm:t>
        <a:bodyPr/>
        <a:lstStyle/>
        <a:p>
          <a:r>
            <a:rPr lang="en-US" sz="4400" dirty="0"/>
            <a:t>Privados: 0 €</a:t>
          </a:r>
        </a:p>
      </dgm:t>
    </dgm:pt>
    <dgm:pt modelId="{C74D0090-B6D4-4915-A72A-4974D5A26234}" type="parTrans" cxnId="{C75F2731-52F7-4D78-855B-281129FE0A1D}">
      <dgm:prSet/>
      <dgm:spPr/>
      <dgm:t>
        <a:bodyPr/>
        <a:lstStyle/>
        <a:p>
          <a:endParaRPr lang="es-ES"/>
        </a:p>
      </dgm:t>
    </dgm:pt>
    <dgm:pt modelId="{A24462E3-FEE4-4614-99C3-EDE7C2F2E7F7}" type="sibTrans" cxnId="{C75F2731-52F7-4D78-855B-281129FE0A1D}">
      <dgm:prSet/>
      <dgm:spPr/>
      <dgm:t>
        <a:bodyPr/>
        <a:lstStyle/>
        <a:p>
          <a:endParaRPr lang="es-ES"/>
        </a:p>
      </dgm:t>
    </dgm:pt>
    <dgm:pt modelId="{55EF6996-5B89-42DC-A9A1-28B074B9FA48}">
      <dgm:prSet custT="1"/>
      <dgm:spPr/>
      <dgm:t>
        <a:bodyPr/>
        <a:lstStyle/>
        <a:p>
          <a:r>
            <a:rPr lang="en-US" sz="4400" dirty="0" err="1"/>
            <a:t>Fondos</a:t>
          </a:r>
          <a:r>
            <a:rPr lang="en-US" sz="4400" dirty="0"/>
            <a:t> </a:t>
          </a:r>
          <a:r>
            <a:rPr lang="en-US" sz="4400" dirty="0" err="1"/>
            <a:t>Propios</a:t>
          </a:r>
          <a:r>
            <a:rPr lang="en-US" sz="4400" dirty="0"/>
            <a:t>: 56.438,50 (31.439,81 de </a:t>
          </a:r>
          <a:r>
            <a:rPr lang="en-US" sz="4400" dirty="0" err="1"/>
            <a:t>dotación</a:t>
          </a:r>
          <a:r>
            <a:rPr lang="en-US" sz="4400" dirty="0"/>
            <a:t> territorial y 24998,69 de FFPP </a:t>
          </a:r>
          <a:r>
            <a:rPr lang="en-US" sz="4400" dirty="0" err="1"/>
            <a:t>comprometidos</a:t>
          </a:r>
          <a:r>
            <a:rPr lang="en-US" sz="4400" dirty="0"/>
            <a:t> .</a:t>
          </a:r>
        </a:p>
      </dgm:t>
    </dgm:pt>
    <dgm:pt modelId="{92DAAAD1-BFB0-47AE-AE1E-D18C35300283}" type="parTrans" cxnId="{61308665-2820-4EAB-945A-11A321515717}">
      <dgm:prSet/>
      <dgm:spPr/>
      <dgm:t>
        <a:bodyPr/>
        <a:lstStyle/>
        <a:p>
          <a:endParaRPr lang="es-ES"/>
        </a:p>
      </dgm:t>
    </dgm:pt>
    <dgm:pt modelId="{B610AB88-4B27-4CB8-A299-867DBB90E410}" type="sibTrans" cxnId="{61308665-2820-4EAB-945A-11A321515717}">
      <dgm:prSet/>
      <dgm:spPr/>
      <dgm:t>
        <a:bodyPr/>
        <a:lstStyle/>
        <a:p>
          <a:endParaRPr lang="es-ES"/>
        </a:p>
      </dgm:t>
    </dgm:pt>
    <dgm:pt modelId="{C2F99B60-6619-4E2C-835E-90CF97178485}" type="pres">
      <dgm:prSet presAssocID="{538003EB-3373-48F8-A67C-63E33C443E53}" presName="linear" presStyleCnt="0">
        <dgm:presLayoutVars>
          <dgm:animLvl val="lvl"/>
          <dgm:resizeHandles val="exact"/>
        </dgm:presLayoutVars>
      </dgm:prSet>
      <dgm:spPr/>
    </dgm:pt>
    <dgm:pt modelId="{E352B531-FAC5-443B-97D5-8407CCBB9D56}" type="pres">
      <dgm:prSet presAssocID="{73F8CD0C-9F59-4B53-B7FF-5A00F219400B}" presName="parentText" presStyleLbl="node1" presStyleIdx="0" presStyleCnt="2" custScaleY="76819" custLinFactNeighborX="-40" custLinFactNeighborY="-17453">
        <dgm:presLayoutVars>
          <dgm:chMax val="0"/>
          <dgm:bulletEnabled val="1"/>
        </dgm:presLayoutVars>
      </dgm:prSet>
      <dgm:spPr/>
    </dgm:pt>
    <dgm:pt modelId="{97D907D3-1BC4-43C2-983F-6F597B5DAAB5}" type="pres">
      <dgm:prSet presAssocID="{73F8CD0C-9F59-4B53-B7FF-5A00F219400B}" presName="childText" presStyleLbl="revTx" presStyleIdx="0" presStyleCnt="2" custLinFactNeighborX="1389" custLinFactNeighborY="-5105">
        <dgm:presLayoutVars>
          <dgm:bulletEnabled val="1"/>
        </dgm:presLayoutVars>
      </dgm:prSet>
      <dgm:spPr/>
    </dgm:pt>
    <dgm:pt modelId="{008DEB03-5922-4274-818B-27ADA2D1CB5B}" type="pres">
      <dgm:prSet presAssocID="{280B9569-1C41-455D-80D9-6EA390C0E922}" presName="parentText" presStyleLbl="node1" presStyleIdx="1" presStyleCnt="2" custScaleY="54280" custLinFactNeighborX="-63" custLinFactNeighborY="-7455">
        <dgm:presLayoutVars>
          <dgm:chMax val="0"/>
          <dgm:bulletEnabled val="1"/>
        </dgm:presLayoutVars>
      </dgm:prSet>
      <dgm:spPr/>
    </dgm:pt>
    <dgm:pt modelId="{9699E391-4D3B-486A-99BB-FFB2FA3C4016}" type="pres">
      <dgm:prSet presAssocID="{280B9569-1C41-455D-80D9-6EA390C0E922}" presName="childText" presStyleLbl="revTx" presStyleIdx="1" presStyleCnt="2" custLinFactNeighborX="-593" custLinFactNeighborY="18114">
        <dgm:presLayoutVars>
          <dgm:bulletEnabled val="1"/>
        </dgm:presLayoutVars>
      </dgm:prSet>
      <dgm:spPr/>
    </dgm:pt>
  </dgm:ptLst>
  <dgm:cxnLst>
    <dgm:cxn modelId="{C26D1F1F-8A62-47F4-9761-5FFC027C18F3}" type="presOf" srcId="{73F8CD0C-9F59-4B53-B7FF-5A00F219400B}" destId="{E352B531-FAC5-443B-97D5-8407CCBB9D56}" srcOrd="0" destOrd="0" presId="urn:microsoft.com/office/officeart/2005/8/layout/vList2"/>
    <dgm:cxn modelId="{C75F2731-52F7-4D78-855B-281129FE0A1D}" srcId="{280B9569-1C41-455D-80D9-6EA390C0E922}" destId="{81165B9D-F552-4B7D-96EC-B99118919D54}" srcOrd="1" destOrd="0" parTransId="{C74D0090-B6D4-4915-A72A-4974D5A26234}" sibTransId="{A24462E3-FEE4-4614-99C3-EDE7C2F2E7F7}"/>
    <dgm:cxn modelId="{167F4941-12CF-48BA-B8B7-B02884534086}" srcId="{280B9569-1C41-455D-80D9-6EA390C0E922}" destId="{FB344616-D410-4454-942B-35C3E300B612}" srcOrd="0" destOrd="0" parTransId="{C153917C-887A-49E9-8DB5-986B12833D9A}" sibTransId="{DEBFE093-E35D-476B-8337-0A6461E98BFA}"/>
    <dgm:cxn modelId="{61308665-2820-4EAB-945A-11A321515717}" srcId="{280B9569-1C41-455D-80D9-6EA390C0E922}" destId="{55EF6996-5B89-42DC-A9A1-28B074B9FA48}" srcOrd="2" destOrd="0" parTransId="{92DAAAD1-BFB0-47AE-AE1E-D18C35300283}" sibTransId="{B610AB88-4B27-4CB8-A299-867DBB90E410}"/>
    <dgm:cxn modelId="{32E01B49-DD66-4CC4-B703-6ED2F32EE859}" type="presOf" srcId="{67962D74-1917-4E51-8072-296236D70213}" destId="{97D907D3-1BC4-43C2-983F-6F597B5DAAB5}" srcOrd="0" destOrd="1" presId="urn:microsoft.com/office/officeart/2005/8/layout/vList2"/>
    <dgm:cxn modelId="{8F98D554-06B0-41B5-8B91-BFE58C14A2A7}" srcId="{73F8CD0C-9F59-4B53-B7FF-5A00F219400B}" destId="{67962D74-1917-4E51-8072-296236D70213}" srcOrd="1" destOrd="0" parTransId="{50034DC3-F1A8-4DC2-9313-6B4AF9968CCE}" sibTransId="{717E4434-88CE-4222-BE77-6F084F9ED9AE}"/>
    <dgm:cxn modelId="{561B6855-8FC2-43E1-91EA-B4F66B1AA71C}" type="presOf" srcId="{55EF6996-5B89-42DC-A9A1-28B074B9FA48}" destId="{9699E391-4D3B-486A-99BB-FFB2FA3C4016}" srcOrd="0" destOrd="2" presId="urn:microsoft.com/office/officeart/2005/8/layout/vList2"/>
    <dgm:cxn modelId="{5273DB83-1B19-44AF-8155-378AA6BF621F}" type="presOf" srcId="{538003EB-3373-48F8-A67C-63E33C443E53}" destId="{C2F99B60-6619-4E2C-835E-90CF97178485}" srcOrd="0" destOrd="0" presId="urn:microsoft.com/office/officeart/2005/8/layout/vList2"/>
    <dgm:cxn modelId="{B256C58F-9E7B-4524-8982-7645301B34D8}" type="presOf" srcId="{280B9569-1C41-455D-80D9-6EA390C0E922}" destId="{008DEB03-5922-4274-818B-27ADA2D1CB5B}" srcOrd="0" destOrd="0" presId="urn:microsoft.com/office/officeart/2005/8/layout/vList2"/>
    <dgm:cxn modelId="{68BBA992-33A5-4489-9718-5751639DE08E}" type="presOf" srcId="{615E61D7-6EC2-4B63-9C13-C200E2738907}" destId="{97D907D3-1BC4-43C2-983F-6F597B5DAAB5}" srcOrd="0" destOrd="0" presId="urn:microsoft.com/office/officeart/2005/8/layout/vList2"/>
    <dgm:cxn modelId="{09FEC496-D522-4ABA-9BE4-AA22ACA732AD}" type="presOf" srcId="{FB344616-D410-4454-942B-35C3E300B612}" destId="{9699E391-4D3B-486A-99BB-FFB2FA3C4016}" srcOrd="0" destOrd="0" presId="urn:microsoft.com/office/officeart/2005/8/layout/vList2"/>
    <dgm:cxn modelId="{6428DEA8-E7AA-45C8-8178-50C5EDA32A33}" type="presOf" srcId="{81165B9D-F552-4B7D-96EC-B99118919D54}" destId="{9699E391-4D3B-486A-99BB-FFB2FA3C4016}" srcOrd="0" destOrd="1" presId="urn:microsoft.com/office/officeart/2005/8/layout/vList2"/>
    <dgm:cxn modelId="{FB9673B0-645D-4F71-B3DB-AA377B4791BA}" srcId="{538003EB-3373-48F8-A67C-63E33C443E53}" destId="{280B9569-1C41-455D-80D9-6EA390C0E922}" srcOrd="1" destOrd="0" parTransId="{E187B376-1652-4D58-BCAF-B08503C5ACF2}" sibTransId="{929C7413-BD32-4454-8288-08ED05726E7F}"/>
    <dgm:cxn modelId="{FDF416C7-0763-4AD5-B54E-5DCF573F81B6}" srcId="{73F8CD0C-9F59-4B53-B7FF-5A00F219400B}" destId="{615E61D7-6EC2-4B63-9C13-C200E2738907}" srcOrd="0" destOrd="0" parTransId="{6A625A65-54DA-4CC8-B683-92BD0B700D92}" sibTransId="{75CC7A57-F446-4270-B833-E1B0692CC7DE}"/>
    <dgm:cxn modelId="{FE40D9FD-4EC0-4037-AFC4-29DB89B84B41}" srcId="{538003EB-3373-48F8-A67C-63E33C443E53}" destId="{73F8CD0C-9F59-4B53-B7FF-5A00F219400B}" srcOrd="0" destOrd="0" parTransId="{3328BAA7-9D01-4A56-9F07-D4F397729F3C}" sibTransId="{4FF1CBE8-7351-4187-BF0E-913EE87913CA}"/>
    <dgm:cxn modelId="{637F3DBA-56CA-49FD-9831-A7DFC25D076D}" type="presParOf" srcId="{C2F99B60-6619-4E2C-835E-90CF97178485}" destId="{E352B531-FAC5-443B-97D5-8407CCBB9D56}" srcOrd="0" destOrd="0" presId="urn:microsoft.com/office/officeart/2005/8/layout/vList2"/>
    <dgm:cxn modelId="{575759E6-53AE-4C66-8127-ABF51E05A174}" type="presParOf" srcId="{C2F99B60-6619-4E2C-835E-90CF97178485}" destId="{97D907D3-1BC4-43C2-983F-6F597B5DAAB5}" srcOrd="1" destOrd="0" presId="urn:microsoft.com/office/officeart/2005/8/layout/vList2"/>
    <dgm:cxn modelId="{AF37C3AE-22F6-4ABC-B382-D1E6854B722A}" type="presParOf" srcId="{C2F99B60-6619-4E2C-835E-90CF97178485}" destId="{008DEB03-5922-4274-818B-27ADA2D1CB5B}" srcOrd="2" destOrd="0" presId="urn:microsoft.com/office/officeart/2005/8/layout/vList2"/>
    <dgm:cxn modelId="{CDD25403-0A4A-4204-B43A-F59BF36336A2}" type="presParOf" srcId="{C2F99B60-6619-4E2C-835E-90CF97178485}" destId="{9699E391-4D3B-486A-99BB-FFB2FA3C401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A208A-77FD-420B-B506-B21FBCCB2D4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9A665E-C905-45B5-BD05-EB10BE82A3C8}">
      <dgm:prSet custT="1"/>
      <dgm:spPr/>
      <dgm:t>
        <a:bodyPr/>
        <a:lstStyle/>
        <a:p>
          <a:r>
            <a:rPr lang="es-ES" sz="3600" b="1" dirty="0"/>
            <a:t>Partida de Personal</a:t>
          </a:r>
          <a:r>
            <a:rPr lang="es-ES" sz="3600" dirty="0"/>
            <a:t>: </a:t>
          </a:r>
        </a:p>
        <a:p>
          <a:r>
            <a:rPr lang="es-ES" sz="3600" b="0" i="0" u="none" dirty="0"/>
            <a:t>738.768,45</a:t>
          </a:r>
          <a:r>
            <a:rPr lang="es-ES" sz="3600" dirty="0"/>
            <a:t> € </a:t>
          </a:r>
        </a:p>
      </dgm:t>
    </dgm:pt>
    <dgm:pt modelId="{D4C2F24F-7BFB-4ABC-AA8A-26098215662D}" type="parTrans" cxnId="{BD51C566-CFFA-498E-963E-790A4929DBF1}">
      <dgm:prSet/>
      <dgm:spPr/>
      <dgm:t>
        <a:bodyPr/>
        <a:lstStyle/>
        <a:p>
          <a:endParaRPr lang="es-ES" sz="2000"/>
        </a:p>
      </dgm:t>
    </dgm:pt>
    <dgm:pt modelId="{9140DB97-987D-4FA3-B07F-B37DF8D68DEB}" type="sibTrans" cxnId="{BD51C566-CFFA-498E-963E-790A4929DBF1}">
      <dgm:prSet/>
      <dgm:spPr/>
      <dgm:t>
        <a:bodyPr/>
        <a:lstStyle/>
        <a:p>
          <a:endParaRPr lang="es-ES" sz="2000"/>
        </a:p>
      </dgm:t>
    </dgm:pt>
    <dgm:pt modelId="{D4E11DC0-ED84-46E8-A32B-E14E1C8EDCD3}">
      <dgm:prSet custT="1"/>
      <dgm:spPr/>
      <dgm:t>
        <a:bodyPr/>
        <a:lstStyle/>
        <a:p>
          <a:r>
            <a:rPr lang="es-ES" sz="3600" b="1" dirty="0"/>
            <a:t>Gastos Funcionamiento</a:t>
          </a:r>
          <a:r>
            <a:rPr lang="es-ES" sz="3200" dirty="0"/>
            <a:t>:  49.194,48</a:t>
          </a:r>
          <a:endParaRPr lang="es-ES" sz="2400" dirty="0"/>
        </a:p>
      </dgm:t>
    </dgm:pt>
    <dgm:pt modelId="{F1D62E1C-BE84-4A60-B796-D38758CDD5F1}" type="parTrans" cxnId="{69FC72A8-C2BF-40A5-88B3-21B7620EF5BA}">
      <dgm:prSet/>
      <dgm:spPr/>
      <dgm:t>
        <a:bodyPr/>
        <a:lstStyle/>
        <a:p>
          <a:endParaRPr lang="es-ES" sz="2000"/>
        </a:p>
      </dgm:t>
    </dgm:pt>
    <dgm:pt modelId="{89226C3E-970F-4B6C-8271-AF4EE16E5E70}" type="sibTrans" cxnId="{69FC72A8-C2BF-40A5-88B3-21B7620EF5BA}">
      <dgm:prSet/>
      <dgm:spPr/>
      <dgm:t>
        <a:bodyPr/>
        <a:lstStyle/>
        <a:p>
          <a:endParaRPr lang="es-ES" sz="2000"/>
        </a:p>
      </dgm:t>
    </dgm:pt>
    <dgm:pt modelId="{E9EEE6C5-DEE7-435D-9D9F-03C929A8ECE8}">
      <dgm:prSet custT="1"/>
      <dgm:spPr/>
      <dgm:t>
        <a:bodyPr/>
        <a:lstStyle/>
        <a:p>
          <a:r>
            <a:rPr lang="es-ES" sz="3600" b="1" dirty="0"/>
            <a:t>Gastos de actividad</a:t>
          </a:r>
          <a:r>
            <a:rPr lang="es-ES" sz="3600" dirty="0"/>
            <a:t>:  134.827,88€</a:t>
          </a:r>
        </a:p>
      </dgm:t>
    </dgm:pt>
    <dgm:pt modelId="{FB75EBA5-9927-4EBE-BC37-74A9A9D0A5C0}" type="parTrans" cxnId="{4B807BA1-8B3C-4A7A-9B4A-783286A1FC49}">
      <dgm:prSet/>
      <dgm:spPr/>
      <dgm:t>
        <a:bodyPr/>
        <a:lstStyle/>
        <a:p>
          <a:endParaRPr lang="es-ES" sz="2000"/>
        </a:p>
      </dgm:t>
    </dgm:pt>
    <dgm:pt modelId="{A2049211-351C-49B2-A852-5D6F62FC108A}" type="sibTrans" cxnId="{4B807BA1-8B3C-4A7A-9B4A-783286A1FC49}">
      <dgm:prSet/>
      <dgm:spPr/>
      <dgm:t>
        <a:bodyPr/>
        <a:lstStyle/>
        <a:p>
          <a:endParaRPr lang="es-ES" sz="2000"/>
        </a:p>
      </dgm:t>
    </dgm:pt>
    <dgm:pt modelId="{0CA1DF9A-519A-4B3D-ABD0-7040D8A5DE4F}" type="pres">
      <dgm:prSet presAssocID="{F4CA208A-77FD-420B-B506-B21FBCCB2D48}" presName="Name0" presStyleCnt="0">
        <dgm:presLayoutVars>
          <dgm:dir/>
          <dgm:resizeHandles val="exact"/>
        </dgm:presLayoutVars>
      </dgm:prSet>
      <dgm:spPr/>
    </dgm:pt>
    <dgm:pt modelId="{6D0F35CB-0AF2-4AD9-A2A2-B9163222C908}" type="pres">
      <dgm:prSet presAssocID="{F4CA208A-77FD-420B-B506-B21FBCCB2D48}" presName="fgShape" presStyleLbl="fgShp" presStyleIdx="0" presStyleCnt="1" custScaleX="108696" custLinFactNeighborX="-2594" custLinFactNeighborY="-3030"/>
      <dgm:spPr>
        <a:prstGeom prst="mathMinus">
          <a:avLst/>
        </a:prstGeom>
      </dgm:spPr>
    </dgm:pt>
    <dgm:pt modelId="{6F6A4E72-96C4-4C54-96DC-61B48BC646FA}" type="pres">
      <dgm:prSet presAssocID="{F4CA208A-77FD-420B-B506-B21FBCCB2D48}" presName="linComp" presStyleCnt="0"/>
      <dgm:spPr/>
    </dgm:pt>
    <dgm:pt modelId="{CC703C12-2A4C-484D-B50F-A1D2B8282175}" type="pres">
      <dgm:prSet presAssocID="{209A665E-C905-45B5-BD05-EB10BE82A3C8}" presName="compNode" presStyleCnt="0"/>
      <dgm:spPr/>
    </dgm:pt>
    <dgm:pt modelId="{944B1134-EE5A-4E36-8642-1DF459194883}" type="pres">
      <dgm:prSet presAssocID="{209A665E-C905-45B5-BD05-EB10BE82A3C8}" presName="bkgdShape" presStyleLbl="node1" presStyleIdx="0" presStyleCnt="3"/>
      <dgm:spPr/>
    </dgm:pt>
    <dgm:pt modelId="{DB230957-1B02-4F15-9C68-6E55274FC3C3}" type="pres">
      <dgm:prSet presAssocID="{209A665E-C905-45B5-BD05-EB10BE82A3C8}" presName="nodeTx" presStyleLbl="node1" presStyleIdx="0" presStyleCnt="3">
        <dgm:presLayoutVars>
          <dgm:bulletEnabled val="1"/>
        </dgm:presLayoutVars>
      </dgm:prSet>
      <dgm:spPr/>
    </dgm:pt>
    <dgm:pt modelId="{34369192-5368-41DD-9E94-6EF1D16FA575}" type="pres">
      <dgm:prSet presAssocID="{209A665E-C905-45B5-BD05-EB10BE82A3C8}" presName="invisiNode" presStyleLbl="node1" presStyleIdx="0" presStyleCnt="3"/>
      <dgm:spPr/>
    </dgm:pt>
    <dgm:pt modelId="{08C88BEA-6857-410F-8E3C-79BF7B1A2C91}" type="pres">
      <dgm:prSet presAssocID="{209A665E-C905-45B5-BD05-EB10BE82A3C8}" presName="imagNode" presStyleLbl="fgImgPlace1" presStyleIdx="0" presStyleCnt="3"/>
      <dgm:spPr>
        <a:prstGeom prst="flowChartAlternateProcess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</dgm:spPr>
    </dgm:pt>
    <dgm:pt modelId="{31C127E8-ACDB-4726-ADA4-21E12B261850}" type="pres">
      <dgm:prSet presAssocID="{9140DB97-987D-4FA3-B07F-B37DF8D68DEB}" presName="sibTrans" presStyleLbl="sibTrans2D1" presStyleIdx="0" presStyleCnt="0"/>
      <dgm:spPr/>
    </dgm:pt>
    <dgm:pt modelId="{5D356813-0955-46DC-B48A-C59F59E92FBF}" type="pres">
      <dgm:prSet presAssocID="{D4E11DC0-ED84-46E8-A32B-E14E1C8EDCD3}" presName="compNode" presStyleCnt="0"/>
      <dgm:spPr/>
    </dgm:pt>
    <dgm:pt modelId="{2F8E9C3F-35A3-49C0-BEAF-6E71E543A5F7}" type="pres">
      <dgm:prSet presAssocID="{D4E11DC0-ED84-46E8-A32B-E14E1C8EDCD3}" presName="bkgdShape" presStyleLbl="node1" presStyleIdx="1" presStyleCnt="3" custLinFactNeighborX="125" custLinFactNeighborY="83"/>
      <dgm:spPr/>
    </dgm:pt>
    <dgm:pt modelId="{320F23A0-0597-412E-8544-9A493CDF9E79}" type="pres">
      <dgm:prSet presAssocID="{D4E11DC0-ED84-46E8-A32B-E14E1C8EDCD3}" presName="nodeTx" presStyleLbl="node1" presStyleIdx="1" presStyleCnt="3">
        <dgm:presLayoutVars>
          <dgm:bulletEnabled val="1"/>
        </dgm:presLayoutVars>
      </dgm:prSet>
      <dgm:spPr/>
    </dgm:pt>
    <dgm:pt modelId="{D0DDB776-35A7-4B0B-9E89-B58868B6DC3C}" type="pres">
      <dgm:prSet presAssocID="{D4E11DC0-ED84-46E8-A32B-E14E1C8EDCD3}" presName="invisiNode" presStyleLbl="node1" presStyleIdx="1" presStyleCnt="3"/>
      <dgm:spPr/>
    </dgm:pt>
    <dgm:pt modelId="{ADBCB573-E4A6-4E77-902C-738B3716E0C3}" type="pres">
      <dgm:prSet presAssocID="{D4E11DC0-ED84-46E8-A32B-E14E1C8EDCD3}" presName="imagNode" presStyleLbl="fgImgPlace1" presStyleIdx="1" presStyleCnt="3"/>
      <dgm:spPr>
        <a:prstGeom prst="flowChartAlternateProcess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  <dgm:pt modelId="{14A81FA6-6E4B-4B6C-B9D4-F961F07E416B}" type="pres">
      <dgm:prSet presAssocID="{89226C3E-970F-4B6C-8271-AF4EE16E5E70}" presName="sibTrans" presStyleLbl="sibTrans2D1" presStyleIdx="0" presStyleCnt="0"/>
      <dgm:spPr/>
    </dgm:pt>
    <dgm:pt modelId="{F15DCF1B-D4E9-48EA-AA93-CF9E8D841528}" type="pres">
      <dgm:prSet presAssocID="{E9EEE6C5-DEE7-435D-9D9F-03C929A8ECE8}" presName="compNode" presStyleCnt="0"/>
      <dgm:spPr/>
    </dgm:pt>
    <dgm:pt modelId="{0E5703F9-AE6A-4EE3-8074-98B12A4330EC}" type="pres">
      <dgm:prSet presAssocID="{E9EEE6C5-DEE7-435D-9D9F-03C929A8ECE8}" presName="bkgdShape" presStyleLbl="node1" presStyleIdx="2" presStyleCnt="3" custLinFactNeighborX="2603"/>
      <dgm:spPr/>
    </dgm:pt>
    <dgm:pt modelId="{BD832999-636D-41D3-B013-3202268D1291}" type="pres">
      <dgm:prSet presAssocID="{E9EEE6C5-DEE7-435D-9D9F-03C929A8ECE8}" presName="nodeTx" presStyleLbl="node1" presStyleIdx="2" presStyleCnt="3">
        <dgm:presLayoutVars>
          <dgm:bulletEnabled val="1"/>
        </dgm:presLayoutVars>
      </dgm:prSet>
      <dgm:spPr/>
    </dgm:pt>
    <dgm:pt modelId="{221F9BE8-5950-4DF1-AFFF-64DA9F6B2A45}" type="pres">
      <dgm:prSet presAssocID="{E9EEE6C5-DEE7-435D-9D9F-03C929A8ECE8}" presName="invisiNode" presStyleLbl="node1" presStyleIdx="2" presStyleCnt="3"/>
      <dgm:spPr/>
    </dgm:pt>
    <dgm:pt modelId="{5D9F694F-C233-4F81-83F1-780791C1EF6B}" type="pres">
      <dgm:prSet presAssocID="{E9EEE6C5-DEE7-435D-9D9F-03C929A8ECE8}" presName="imagNode" presStyleLbl="fgImgPlace1" presStyleIdx="2" presStyleCnt="3"/>
      <dgm:spPr>
        <a:prstGeom prst="flowChartAlternateProcess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3826D111-1FCA-4BB6-A17A-CB6D10F2D070}" type="presOf" srcId="{F4CA208A-77FD-420B-B506-B21FBCCB2D48}" destId="{0CA1DF9A-519A-4B3D-ABD0-7040D8A5DE4F}" srcOrd="0" destOrd="0" presId="urn:microsoft.com/office/officeart/2005/8/layout/hList7"/>
    <dgm:cxn modelId="{E0E3E616-B30E-4367-BAC9-861A31628BF9}" type="presOf" srcId="{89226C3E-970F-4B6C-8271-AF4EE16E5E70}" destId="{14A81FA6-6E4B-4B6C-B9D4-F961F07E416B}" srcOrd="0" destOrd="0" presId="urn:microsoft.com/office/officeart/2005/8/layout/hList7"/>
    <dgm:cxn modelId="{7744D73C-E71A-40E6-938D-9957108BFD82}" type="presOf" srcId="{E9EEE6C5-DEE7-435D-9D9F-03C929A8ECE8}" destId="{BD832999-636D-41D3-B013-3202268D1291}" srcOrd="1" destOrd="0" presId="urn:microsoft.com/office/officeart/2005/8/layout/hList7"/>
    <dgm:cxn modelId="{E8DD8F44-1A8A-4D6A-83EA-3D67FBC66237}" type="presOf" srcId="{D4E11DC0-ED84-46E8-A32B-E14E1C8EDCD3}" destId="{2F8E9C3F-35A3-49C0-BEAF-6E71E543A5F7}" srcOrd="0" destOrd="0" presId="urn:microsoft.com/office/officeart/2005/8/layout/hList7"/>
    <dgm:cxn modelId="{BD51C566-CFFA-498E-963E-790A4929DBF1}" srcId="{F4CA208A-77FD-420B-B506-B21FBCCB2D48}" destId="{209A665E-C905-45B5-BD05-EB10BE82A3C8}" srcOrd="0" destOrd="0" parTransId="{D4C2F24F-7BFB-4ABC-AA8A-26098215662D}" sibTransId="{9140DB97-987D-4FA3-B07F-B37DF8D68DEB}"/>
    <dgm:cxn modelId="{1F945D50-AFE4-41A4-A3C4-4C0A6E40EF3F}" type="presOf" srcId="{D4E11DC0-ED84-46E8-A32B-E14E1C8EDCD3}" destId="{320F23A0-0597-412E-8544-9A493CDF9E79}" srcOrd="1" destOrd="0" presId="urn:microsoft.com/office/officeart/2005/8/layout/hList7"/>
    <dgm:cxn modelId="{F7D9198D-D038-479F-9BAD-8F9F9949BEA4}" type="presOf" srcId="{209A665E-C905-45B5-BD05-EB10BE82A3C8}" destId="{DB230957-1B02-4F15-9C68-6E55274FC3C3}" srcOrd="1" destOrd="0" presId="urn:microsoft.com/office/officeart/2005/8/layout/hList7"/>
    <dgm:cxn modelId="{C201828D-A631-4242-A346-F49658688527}" type="presOf" srcId="{209A665E-C905-45B5-BD05-EB10BE82A3C8}" destId="{944B1134-EE5A-4E36-8642-1DF459194883}" srcOrd="0" destOrd="0" presId="urn:microsoft.com/office/officeart/2005/8/layout/hList7"/>
    <dgm:cxn modelId="{ACED208E-8BD0-4CDB-865C-E4D38C8356C9}" type="presOf" srcId="{9140DB97-987D-4FA3-B07F-B37DF8D68DEB}" destId="{31C127E8-ACDB-4726-ADA4-21E12B261850}" srcOrd="0" destOrd="0" presId="urn:microsoft.com/office/officeart/2005/8/layout/hList7"/>
    <dgm:cxn modelId="{4B807BA1-8B3C-4A7A-9B4A-783286A1FC49}" srcId="{F4CA208A-77FD-420B-B506-B21FBCCB2D48}" destId="{E9EEE6C5-DEE7-435D-9D9F-03C929A8ECE8}" srcOrd="2" destOrd="0" parTransId="{FB75EBA5-9927-4EBE-BC37-74A9A9D0A5C0}" sibTransId="{A2049211-351C-49B2-A852-5D6F62FC108A}"/>
    <dgm:cxn modelId="{69FC72A8-C2BF-40A5-88B3-21B7620EF5BA}" srcId="{F4CA208A-77FD-420B-B506-B21FBCCB2D48}" destId="{D4E11DC0-ED84-46E8-A32B-E14E1C8EDCD3}" srcOrd="1" destOrd="0" parTransId="{F1D62E1C-BE84-4A60-B796-D38758CDD5F1}" sibTransId="{89226C3E-970F-4B6C-8271-AF4EE16E5E70}"/>
    <dgm:cxn modelId="{7A45F7E8-9E49-400D-B350-A311D9B45FCD}" type="presOf" srcId="{E9EEE6C5-DEE7-435D-9D9F-03C929A8ECE8}" destId="{0E5703F9-AE6A-4EE3-8074-98B12A4330EC}" srcOrd="0" destOrd="0" presId="urn:microsoft.com/office/officeart/2005/8/layout/hList7"/>
    <dgm:cxn modelId="{EFE184C5-ADBB-459F-9F69-8BAC72336B8E}" type="presParOf" srcId="{0CA1DF9A-519A-4B3D-ABD0-7040D8A5DE4F}" destId="{6D0F35CB-0AF2-4AD9-A2A2-B9163222C908}" srcOrd="0" destOrd="0" presId="urn:microsoft.com/office/officeart/2005/8/layout/hList7"/>
    <dgm:cxn modelId="{38CAD7FE-9940-4875-800A-F126B6C0BF7E}" type="presParOf" srcId="{0CA1DF9A-519A-4B3D-ABD0-7040D8A5DE4F}" destId="{6F6A4E72-96C4-4C54-96DC-61B48BC646FA}" srcOrd="1" destOrd="0" presId="urn:microsoft.com/office/officeart/2005/8/layout/hList7"/>
    <dgm:cxn modelId="{D448F2A9-293E-4DA0-9615-55061620A2D1}" type="presParOf" srcId="{6F6A4E72-96C4-4C54-96DC-61B48BC646FA}" destId="{CC703C12-2A4C-484D-B50F-A1D2B8282175}" srcOrd="0" destOrd="0" presId="urn:microsoft.com/office/officeart/2005/8/layout/hList7"/>
    <dgm:cxn modelId="{B7B001BA-8DE7-4337-B304-144719B0B6EE}" type="presParOf" srcId="{CC703C12-2A4C-484D-B50F-A1D2B8282175}" destId="{944B1134-EE5A-4E36-8642-1DF459194883}" srcOrd="0" destOrd="0" presId="urn:microsoft.com/office/officeart/2005/8/layout/hList7"/>
    <dgm:cxn modelId="{AFE1D048-301F-49EE-85FA-ACD50ED7D73D}" type="presParOf" srcId="{CC703C12-2A4C-484D-B50F-A1D2B8282175}" destId="{DB230957-1B02-4F15-9C68-6E55274FC3C3}" srcOrd="1" destOrd="0" presId="urn:microsoft.com/office/officeart/2005/8/layout/hList7"/>
    <dgm:cxn modelId="{596EFA2F-9474-45B7-9489-C7A7E2D3A0AE}" type="presParOf" srcId="{CC703C12-2A4C-484D-B50F-A1D2B8282175}" destId="{34369192-5368-41DD-9E94-6EF1D16FA575}" srcOrd="2" destOrd="0" presId="urn:microsoft.com/office/officeart/2005/8/layout/hList7"/>
    <dgm:cxn modelId="{D1988BA5-7AF3-4121-AAC6-7CDD35AAC216}" type="presParOf" srcId="{CC703C12-2A4C-484D-B50F-A1D2B8282175}" destId="{08C88BEA-6857-410F-8E3C-79BF7B1A2C91}" srcOrd="3" destOrd="0" presId="urn:microsoft.com/office/officeart/2005/8/layout/hList7"/>
    <dgm:cxn modelId="{24271F0B-44E6-49FD-AB3C-DBF0D869F9CA}" type="presParOf" srcId="{6F6A4E72-96C4-4C54-96DC-61B48BC646FA}" destId="{31C127E8-ACDB-4726-ADA4-21E12B261850}" srcOrd="1" destOrd="0" presId="urn:microsoft.com/office/officeart/2005/8/layout/hList7"/>
    <dgm:cxn modelId="{F6AEDCE8-60EE-44C4-A0E9-279EEBB64C6B}" type="presParOf" srcId="{6F6A4E72-96C4-4C54-96DC-61B48BC646FA}" destId="{5D356813-0955-46DC-B48A-C59F59E92FBF}" srcOrd="2" destOrd="0" presId="urn:microsoft.com/office/officeart/2005/8/layout/hList7"/>
    <dgm:cxn modelId="{92D018CD-30B4-4B7E-B1E0-555A8B5121D4}" type="presParOf" srcId="{5D356813-0955-46DC-B48A-C59F59E92FBF}" destId="{2F8E9C3F-35A3-49C0-BEAF-6E71E543A5F7}" srcOrd="0" destOrd="0" presId="urn:microsoft.com/office/officeart/2005/8/layout/hList7"/>
    <dgm:cxn modelId="{E4A5AB39-B9E8-49B6-8A83-65AF21C03B69}" type="presParOf" srcId="{5D356813-0955-46DC-B48A-C59F59E92FBF}" destId="{320F23A0-0597-412E-8544-9A493CDF9E79}" srcOrd="1" destOrd="0" presId="urn:microsoft.com/office/officeart/2005/8/layout/hList7"/>
    <dgm:cxn modelId="{540413F5-7782-4635-ADE5-7AC76F2F1A71}" type="presParOf" srcId="{5D356813-0955-46DC-B48A-C59F59E92FBF}" destId="{D0DDB776-35A7-4B0B-9E89-B58868B6DC3C}" srcOrd="2" destOrd="0" presId="urn:microsoft.com/office/officeart/2005/8/layout/hList7"/>
    <dgm:cxn modelId="{D0D943CD-7784-4B9D-B063-9A05CE91B54A}" type="presParOf" srcId="{5D356813-0955-46DC-B48A-C59F59E92FBF}" destId="{ADBCB573-E4A6-4E77-902C-738B3716E0C3}" srcOrd="3" destOrd="0" presId="urn:microsoft.com/office/officeart/2005/8/layout/hList7"/>
    <dgm:cxn modelId="{E7B9E1E9-085C-47B2-96DB-50F750259E4D}" type="presParOf" srcId="{6F6A4E72-96C4-4C54-96DC-61B48BC646FA}" destId="{14A81FA6-6E4B-4B6C-B9D4-F961F07E416B}" srcOrd="3" destOrd="0" presId="urn:microsoft.com/office/officeart/2005/8/layout/hList7"/>
    <dgm:cxn modelId="{2FCDB08D-623B-4135-8128-F09B6BFF0828}" type="presParOf" srcId="{6F6A4E72-96C4-4C54-96DC-61B48BC646FA}" destId="{F15DCF1B-D4E9-48EA-AA93-CF9E8D841528}" srcOrd="4" destOrd="0" presId="urn:microsoft.com/office/officeart/2005/8/layout/hList7"/>
    <dgm:cxn modelId="{262A31C9-A979-4F30-8C0E-6DF4801D6F6B}" type="presParOf" srcId="{F15DCF1B-D4E9-48EA-AA93-CF9E8D841528}" destId="{0E5703F9-AE6A-4EE3-8074-98B12A4330EC}" srcOrd="0" destOrd="0" presId="urn:microsoft.com/office/officeart/2005/8/layout/hList7"/>
    <dgm:cxn modelId="{31C6BEFB-6866-4919-840F-B997C013E926}" type="presParOf" srcId="{F15DCF1B-D4E9-48EA-AA93-CF9E8D841528}" destId="{BD832999-636D-41D3-B013-3202268D1291}" srcOrd="1" destOrd="0" presId="urn:microsoft.com/office/officeart/2005/8/layout/hList7"/>
    <dgm:cxn modelId="{19C63461-A239-466F-B1C0-BAAF70EE8F4E}" type="presParOf" srcId="{F15DCF1B-D4E9-48EA-AA93-CF9E8D841528}" destId="{221F9BE8-5950-4DF1-AFFF-64DA9F6B2A45}" srcOrd="2" destOrd="0" presId="urn:microsoft.com/office/officeart/2005/8/layout/hList7"/>
    <dgm:cxn modelId="{EE02F362-D67C-4EBC-9F72-E2A3A5382057}" type="presParOf" srcId="{F15DCF1B-D4E9-48EA-AA93-CF9E8D841528}" destId="{5D9F694F-C233-4F81-83F1-780791C1EF6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641BB9-BDB1-420A-AA87-6FEB771CA26B}" type="doc">
      <dgm:prSet loTypeId="urn:microsoft.com/office/officeart/2005/8/layout/vList5" loCatId="list" qsTypeId="urn:microsoft.com/office/officeart/2005/8/quickstyle/simple2" qsCatId="simple" csTypeId="urn:microsoft.com/office/officeart/2005/8/colors/accent6_5" csCatId="accent6" phldr="1"/>
      <dgm:spPr/>
      <dgm:t>
        <a:bodyPr/>
        <a:lstStyle/>
        <a:p>
          <a:endParaRPr lang="es-ES"/>
        </a:p>
      </dgm:t>
    </dgm:pt>
    <dgm:pt modelId="{9B220C98-BA1F-4E61-9AD7-133EC2BE6CCE}">
      <dgm:prSet custT="1"/>
      <dgm:spPr/>
      <dgm:t>
        <a:bodyPr/>
        <a:lstStyle/>
        <a:p>
          <a:pPr algn="ctr"/>
          <a:r>
            <a:rPr lang="es-ES_tradnl" sz="8000" b="1" dirty="0"/>
            <a:t>Financiadores por Programas/áreas 2025</a:t>
          </a:r>
          <a:endParaRPr lang="es-ES" sz="8000" dirty="0"/>
        </a:p>
      </dgm:t>
    </dgm:pt>
    <dgm:pt modelId="{178ABC1E-296B-498A-BF39-CBA2E3CD3705}" type="parTrans" cxnId="{CC4B86F6-A7BA-4B01-BF27-54EA3DF6A19B}">
      <dgm:prSet/>
      <dgm:spPr/>
      <dgm:t>
        <a:bodyPr/>
        <a:lstStyle/>
        <a:p>
          <a:endParaRPr lang="es-ES"/>
        </a:p>
      </dgm:t>
    </dgm:pt>
    <dgm:pt modelId="{A40CE6B7-E5B4-47E5-915F-7D25A51DFC54}" type="sibTrans" cxnId="{CC4B86F6-A7BA-4B01-BF27-54EA3DF6A19B}">
      <dgm:prSet/>
      <dgm:spPr/>
      <dgm:t>
        <a:bodyPr/>
        <a:lstStyle/>
        <a:p>
          <a:endParaRPr lang="es-ES"/>
        </a:p>
      </dgm:t>
    </dgm:pt>
    <dgm:pt modelId="{1D3A5312-5C91-4FA2-AFE4-E6D632F502BA}" type="pres">
      <dgm:prSet presAssocID="{06641BB9-BDB1-420A-AA87-6FEB771CA26B}" presName="Name0" presStyleCnt="0">
        <dgm:presLayoutVars>
          <dgm:dir/>
          <dgm:animLvl val="lvl"/>
          <dgm:resizeHandles val="exact"/>
        </dgm:presLayoutVars>
      </dgm:prSet>
      <dgm:spPr/>
    </dgm:pt>
    <dgm:pt modelId="{681E4905-9047-407F-B5F8-C2B43E1DBF9B}" type="pres">
      <dgm:prSet presAssocID="{9B220C98-BA1F-4E61-9AD7-133EC2BE6CCE}" presName="linNode" presStyleCnt="0"/>
      <dgm:spPr/>
    </dgm:pt>
    <dgm:pt modelId="{4E47672B-D62E-4F0E-A8E5-0906D6F51D7C}" type="pres">
      <dgm:prSet presAssocID="{9B220C98-BA1F-4E61-9AD7-133EC2BE6CCE}" presName="parentText" presStyleLbl="node1" presStyleIdx="0" presStyleCnt="1" custScaleX="241546" custLinFactNeighborX="4026" custLinFactNeighborY="-49">
        <dgm:presLayoutVars>
          <dgm:chMax val="1"/>
          <dgm:bulletEnabled val="1"/>
        </dgm:presLayoutVars>
      </dgm:prSet>
      <dgm:spPr/>
    </dgm:pt>
  </dgm:ptLst>
  <dgm:cxnLst>
    <dgm:cxn modelId="{54CA7128-4972-4CDB-9264-F21500C5F7E9}" type="presOf" srcId="{06641BB9-BDB1-420A-AA87-6FEB771CA26B}" destId="{1D3A5312-5C91-4FA2-AFE4-E6D632F502BA}" srcOrd="0" destOrd="0" presId="urn:microsoft.com/office/officeart/2005/8/layout/vList5"/>
    <dgm:cxn modelId="{146B675F-5723-43FA-AAB7-C16E7A14AF90}" type="presOf" srcId="{9B220C98-BA1F-4E61-9AD7-133EC2BE6CCE}" destId="{4E47672B-D62E-4F0E-A8E5-0906D6F51D7C}" srcOrd="0" destOrd="0" presId="urn:microsoft.com/office/officeart/2005/8/layout/vList5"/>
    <dgm:cxn modelId="{CC4B86F6-A7BA-4B01-BF27-54EA3DF6A19B}" srcId="{06641BB9-BDB1-420A-AA87-6FEB771CA26B}" destId="{9B220C98-BA1F-4E61-9AD7-133EC2BE6CCE}" srcOrd="0" destOrd="0" parTransId="{178ABC1E-296B-498A-BF39-CBA2E3CD3705}" sibTransId="{A40CE6B7-E5B4-47E5-915F-7D25A51DFC54}"/>
    <dgm:cxn modelId="{32057906-2F19-4F26-8112-E92881F07BCC}" type="presParOf" srcId="{1D3A5312-5C91-4FA2-AFE4-E6D632F502BA}" destId="{681E4905-9047-407F-B5F8-C2B43E1DBF9B}" srcOrd="0" destOrd="0" presId="urn:microsoft.com/office/officeart/2005/8/layout/vList5"/>
    <dgm:cxn modelId="{252A884E-89A5-40F1-B38E-DC8C6FBB23FB}" type="presParOf" srcId="{681E4905-9047-407F-B5F8-C2B43E1DBF9B}" destId="{4E47672B-D62E-4F0E-A8E5-0906D6F51D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641BB9-BDB1-420A-AA87-6FEB771CA2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3A5312-5C91-4FA2-AFE4-E6D632F502BA}" type="pres">
      <dgm:prSet presAssocID="{06641BB9-BDB1-420A-AA87-6FEB771CA26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4CA7128-4972-4CDB-9264-F21500C5F7E9}" type="presOf" srcId="{06641BB9-BDB1-420A-AA87-6FEB771CA26B}" destId="{1D3A5312-5C91-4FA2-AFE4-E6D632F502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641BB9-BDB1-420A-AA87-6FEB771CA2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3A5312-5C91-4FA2-AFE4-E6D632F502BA}" type="pres">
      <dgm:prSet presAssocID="{06641BB9-BDB1-420A-AA87-6FEB771CA26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4CA7128-4972-4CDB-9264-F21500C5F7E9}" type="presOf" srcId="{06641BB9-BDB1-420A-AA87-6FEB771CA26B}" destId="{1D3A5312-5C91-4FA2-AFE4-E6D632F502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641BB9-BDB1-420A-AA87-6FEB771CA2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3A5312-5C91-4FA2-AFE4-E6D632F502BA}" type="pres">
      <dgm:prSet presAssocID="{06641BB9-BDB1-420A-AA87-6FEB771CA26B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54CA7128-4972-4CDB-9264-F21500C5F7E9}" type="presOf" srcId="{06641BB9-BDB1-420A-AA87-6FEB771CA26B}" destId="{1D3A5312-5C91-4FA2-AFE4-E6D632F502B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2B531-FAC5-443B-97D5-8407CCBB9D56}">
      <dsp:nvSpPr>
        <dsp:cNvPr id="0" name=""/>
        <dsp:cNvSpPr/>
      </dsp:nvSpPr>
      <dsp:spPr>
        <a:xfrm>
          <a:off x="0" y="0"/>
          <a:ext cx="10706373" cy="1925191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900" kern="1200" dirty="0"/>
            <a:t>RESULTADO DEL EJERCICIO 2025:</a:t>
          </a:r>
          <a:endParaRPr lang="en-US" sz="5900" kern="1200" dirty="0"/>
        </a:p>
      </dsp:txBody>
      <dsp:txXfrm>
        <a:off x="93980" y="93980"/>
        <a:ext cx="10518413" cy="1737231"/>
      </dsp:txXfrm>
    </dsp:sp>
    <dsp:sp modelId="{97D907D3-1BC4-43C2-983F-6F597B5DAAB5}">
      <dsp:nvSpPr>
        <dsp:cNvPr id="0" name=""/>
        <dsp:cNvSpPr/>
      </dsp:nvSpPr>
      <dsp:spPr>
        <a:xfrm>
          <a:off x="0" y="1828806"/>
          <a:ext cx="10706373" cy="1499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927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400" kern="1200" dirty="0"/>
            <a:t>Gastos:   922.790,81€                    €</a:t>
          </a:r>
          <a:endParaRPr lang="en-US" sz="4400" kern="1200" dirty="0"/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4400" kern="1200" dirty="0"/>
            <a:t>Ingresos: </a:t>
          </a:r>
          <a:r>
            <a:rPr lang="es-ES" sz="4400" b="0" i="0" u="none" kern="1200" dirty="0">
              <a:solidFill>
                <a:schemeClr val="tx1"/>
              </a:solidFill>
            </a:rPr>
            <a:t>922.790,81 € 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0" y="1828806"/>
        <a:ext cx="10706373" cy="1499715"/>
      </dsp:txXfrm>
    </dsp:sp>
    <dsp:sp modelId="{008DEB03-5922-4274-818B-27ADA2D1CB5B}">
      <dsp:nvSpPr>
        <dsp:cNvPr id="0" name=""/>
        <dsp:cNvSpPr/>
      </dsp:nvSpPr>
      <dsp:spPr>
        <a:xfrm>
          <a:off x="0" y="3198825"/>
          <a:ext cx="10706373" cy="1360332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400" kern="1200" dirty="0"/>
            <a:t>ORIGEN DE LOS FONDOS:</a:t>
          </a:r>
          <a:endParaRPr lang="en-US" sz="5400" kern="1200" dirty="0"/>
        </a:p>
      </dsp:txBody>
      <dsp:txXfrm>
        <a:off x="66406" y="3265231"/>
        <a:ext cx="10573561" cy="1227520"/>
      </dsp:txXfrm>
    </dsp:sp>
    <dsp:sp modelId="{9699E391-4D3B-486A-99BB-FFB2FA3C4016}">
      <dsp:nvSpPr>
        <dsp:cNvPr id="0" name=""/>
        <dsp:cNvSpPr/>
      </dsp:nvSpPr>
      <dsp:spPr>
        <a:xfrm>
          <a:off x="0" y="4848346"/>
          <a:ext cx="10706373" cy="3455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927" tIns="55880" rIns="312928" bIns="55880" numCol="1" spcCol="1270" anchor="t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 err="1"/>
            <a:t>Públicos</a:t>
          </a:r>
          <a:r>
            <a:rPr lang="en-US" sz="4400" kern="1200" dirty="0"/>
            <a:t>: 866.352,31 €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/>
            <a:t>Privados: 0 €</a:t>
          </a:r>
        </a:p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4400" kern="1200" dirty="0" err="1"/>
            <a:t>Fondos</a:t>
          </a:r>
          <a:r>
            <a:rPr lang="en-US" sz="4400" kern="1200" dirty="0"/>
            <a:t> </a:t>
          </a:r>
          <a:r>
            <a:rPr lang="en-US" sz="4400" kern="1200" dirty="0" err="1"/>
            <a:t>Propios</a:t>
          </a:r>
          <a:r>
            <a:rPr lang="en-US" sz="4400" kern="1200" dirty="0"/>
            <a:t>: 56.438,50 (31.439,81 de </a:t>
          </a:r>
          <a:r>
            <a:rPr lang="en-US" sz="4400" kern="1200" dirty="0" err="1"/>
            <a:t>dotación</a:t>
          </a:r>
          <a:r>
            <a:rPr lang="en-US" sz="4400" kern="1200" dirty="0"/>
            <a:t> territorial y 24998,69 de FFPP </a:t>
          </a:r>
          <a:r>
            <a:rPr lang="en-US" sz="4400" kern="1200" dirty="0" err="1"/>
            <a:t>comprometidos</a:t>
          </a:r>
          <a:r>
            <a:rPr lang="en-US" sz="4400" kern="1200" dirty="0"/>
            <a:t> .</a:t>
          </a:r>
        </a:p>
      </dsp:txBody>
      <dsp:txXfrm>
        <a:off x="0" y="4848346"/>
        <a:ext cx="10706373" cy="34558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B1134-EE5A-4E36-8642-1DF459194883}">
      <dsp:nvSpPr>
        <dsp:cNvPr id="0" name=""/>
        <dsp:cNvSpPr/>
      </dsp:nvSpPr>
      <dsp:spPr>
        <a:xfrm>
          <a:off x="2847" y="0"/>
          <a:ext cx="4430687" cy="6544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Partida de Personal</a:t>
          </a:r>
          <a:r>
            <a:rPr lang="es-ES" sz="3600" kern="1200" dirty="0"/>
            <a:t>: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0" i="0" u="none" kern="1200" dirty="0"/>
            <a:t>738.768,45</a:t>
          </a:r>
          <a:r>
            <a:rPr lang="es-ES" sz="3600" kern="1200" dirty="0"/>
            <a:t> € </a:t>
          </a:r>
        </a:p>
      </dsp:txBody>
      <dsp:txXfrm>
        <a:off x="2847" y="2617786"/>
        <a:ext cx="4430687" cy="2617786"/>
      </dsp:txXfrm>
    </dsp:sp>
    <dsp:sp modelId="{08C88BEA-6857-410F-8E3C-79BF7B1A2C91}">
      <dsp:nvSpPr>
        <dsp:cNvPr id="0" name=""/>
        <dsp:cNvSpPr/>
      </dsp:nvSpPr>
      <dsp:spPr>
        <a:xfrm>
          <a:off x="1128538" y="392667"/>
          <a:ext cx="2179307" cy="2179307"/>
        </a:xfrm>
        <a:prstGeom prst="flowChartAlternateProcess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E9C3F-35A3-49C0-BEAF-6E71E543A5F7}">
      <dsp:nvSpPr>
        <dsp:cNvPr id="0" name=""/>
        <dsp:cNvSpPr/>
      </dsp:nvSpPr>
      <dsp:spPr>
        <a:xfrm>
          <a:off x="4571994" y="0"/>
          <a:ext cx="4430687" cy="6544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Gastos Funcionamiento</a:t>
          </a:r>
          <a:r>
            <a:rPr lang="es-ES" sz="3200" kern="1200" dirty="0"/>
            <a:t>:  49.194,48</a:t>
          </a:r>
          <a:endParaRPr lang="es-ES" sz="2400" kern="1200" dirty="0"/>
        </a:p>
      </dsp:txBody>
      <dsp:txXfrm>
        <a:off x="4571994" y="2617786"/>
        <a:ext cx="4430687" cy="2617786"/>
      </dsp:txXfrm>
    </dsp:sp>
    <dsp:sp modelId="{ADBCB573-E4A6-4E77-902C-738B3716E0C3}">
      <dsp:nvSpPr>
        <dsp:cNvPr id="0" name=""/>
        <dsp:cNvSpPr/>
      </dsp:nvSpPr>
      <dsp:spPr>
        <a:xfrm>
          <a:off x="5692146" y="392667"/>
          <a:ext cx="2179307" cy="2179307"/>
        </a:xfrm>
        <a:prstGeom prst="flowChartAlternateProcess">
          <a:avLst/>
        </a:prstGeom>
        <a:blipFill rotWithShape="1">
          <a:blip xmlns:r="http://schemas.openxmlformats.org/officeDocument/2006/relationships" r:embed="rId3"/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5703F9-AE6A-4EE3-8074-98B12A4330EC}">
      <dsp:nvSpPr>
        <dsp:cNvPr id="0" name=""/>
        <dsp:cNvSpPr/>
      </dsp:nvSpPr>
      <dsp:spPr>
        <a:xfrm>
          <a:off x="9132912" y="0"/>
          <a:ext cx="4430687" cy="65444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Gastos de actividad</a:t>
          </a:r>
          <a:r>
            <a:rPr lang="es-ES" sz="3600" kern="1200" dirty="0"/>
            <a:t>:  134.827,88€</a:t>
          </a:r>
        </a:p>
      </dsp:txBody>
      <dsp:txXfrm>
        <a:off x="9132912" y="2617786"/>
        <a:ext cx="4430687" cy="2617786"/>
      </dsp:txXfrm>
    </dsp:sp>
    <dsp:sp modelId="{5D9F694F-C233-4F81-83F1-780791C1EF6B}">
      <dsp:nvSpPr>
        <dsp:cNvPr id="0" name=""/>
        <dsp:cNvSpPr/>
      </dsp:nvSpPr>
      <dsp:spPr>
        <a:xfrm>
          <a:off x="10255754" y="392667"/>
          <a:ext cx="2179307" cy="2179307"/>
        </a:xfrm>
        <a:prstGeom prst="flowChartAlternateProcess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F35CB-0AF2-4AD9-A2A2-B9163222C908}">
      <dsp:nvSpPr>
        <dsp:cNvPr id="0" name=""/>
        <dsp:cNvSpPr/>
      </dsp:nvSpPr>
      <dsp:spPr>
        <a:xfrm>
          <a:off x="-21" y="5205828"/>
          <a:ext cx="13563643" cy="98166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7672B-D62E-4F0E-A8E5-0906D6F51D7C}">
      <dsp:nvSpPr>
        <dsp:cNvPr id="0" name=""/>
        <dsp:cNvSpPr/>
      </dsp:nvSpPr>
      <dsp:spPr>
        <a:xfrm>
          <a:off x="838206" y="0"/>
          <a:ext cx="9144004" cy="4186907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0" tIns="152400" rIns="304800" bIns="1524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8000" b="1" kern="1200" dirty="0"/>
            <a:t>Financiadores por Programas/áreas 2025</a:t>
          </a:r>
          <a:endParaRPr lang="es-ES" sz="8000" kern="1200" dirty="0"/>
        </a:p>
      </dsp:txBody>
      <dsp:txXfrm>
        <a:off x="1042594" y="204388"/>
        <a:ext cx="8735228" cy="37781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DCF1E-EC26-4742-BC2A-9F55B4C3594D}" type="datetimeFigureOut">
              <a:rPr lang="es-ES" smtClean="0"/>
              <a:t>17/12/2025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921DC-0280-4942-84D8-459552323B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641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6921DC-0280-4942-84D8-459552323B7B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165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A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94444" y="1646067"/>
            <a:ext cx="13176073" cy="45217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98"/>
              </a:lnSpc>
            </a:pPr>
            <a:r>
              <a:rPr lang="en-US" sz="13000" dirty="0">
                <a:solidFill>
                  <a:srgbClr val="E9511C"/>
                </a:solidFill>
                <a:latin typeface="Anton"/>
                <a:ea typeface="Anton"/>
                <a:cs typeface="Anton"/>
                <a:sym typeface="Anton"/>
              </a:rPr>
              <a:t>INFORME DE GESTIÓN ECONÓMICA </a:t>
            </a:r>
          </a:p>
        </p:txBody>
      </p:sp>
      <p:sp>
        <p:nvSpPr>
          <p:cNvPr id="3" name="Freeform 3"/>
          <p:cNvSpPr/>
          <p:nvPr/>
        </p:nvSpPr>
        <p:spPr>
          <a:xfrm rot="-451723">
            <a:off x="14912574" y="2227867"/>
            <a:ext cx="2161966" cy="2149955"/>
          </a:xfrm>
          <a:custGeom>
            <a:avLst/>
            <a:gdLst/>
            <a:ahLst/>
            <a:cxnLst/>
            <a:rect l="l" t="t" r="r" b="b"/>
            <a:pathLst>
              <a:path w="2161966" h="2149955">
                <a:moveTo>
                  <a:pt x="0" y="0"/>
                </a:moveTo>
                <a:lnTo>
                  <a:pt x="2161966" y="0"/>
                </a:lnTo>
                <a:lnTo>
                  <a:pt x="2161966" y="2149955"/>
                </a:lnTo>
                <a:lnTo>
                  <a:pt x="0" y="2149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grpSp>
        <p:nvGrpSpPr>
          <p:cNvPr id="4" name="Group 4"/>
          <p:cNvGrpSpPr/>
          <p:nvPr/>
        </p:nvGrpSpPr>
        <p:grpSpPr>
          <a:xfrm>
            <a:off x="2390598" y="7394620"/>
            <a:ext cx="13506803" cy="1771582"/>
            <a:chOff x="0" y="0"/>
            <a:chExt cx="3557347" cy="2990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57347" cy="299077"/>
            </a:xfrm>
            <a:custGeom>
              <a:avLst/>
              <a:gdLst/>
              <a:ahLst/>
              <a:cxnLst/>
              <a:rect l="l" t="t" r="r" b="b"/>
              <a:pathLst>
                <a:path w="3557347" h="299077">
                  <a:moveTo>
                    <a:pt x="0" y="0"/>
                  </a:moveTo>
                  <a:lnTo>
                    <a:pt x="3557347" y="0"/>
                  </a:lnTo>
                  <a:lnTo>
                    <a:pt x="3557347" y="299077"/>
                  </a:lnTo>
                  <a:lnTo>
                    <a:pt x="0" y="299077"/>
                  </a:lnTo>
                  <a:close/>
                </a:path>
              </a:pathLst>
            </a:custGeom>
            <a:solidFill>
              <a:srgbClr val="E9511C"/>
            </a:solidFill>
          </p:spPr>
          <p:txBody>
            <a:bodyPr/>
            <a:lstStyle/>
            <a:p>
              <a:endParaRPr lang="es-ES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557347" cy="3371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652116" y="7394619"/>
            <a:ext cx="12983766" cy="952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8000" dirty="0">
                <a:solidFill>
                  <a:srgbClr val="FCFCFC"/>
                </a:solidFill>
                <a:latin typeface="Anton"/>
                <a:ea typeface="Anton"/>
                <a:cs typeface="Anton"/>
                <a:sym typeface="Anton"/>
              </a:rPr>
              <a:t>SEDE AUTONÓMICA DE MADRID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2230E1A-ECBB-8474-90DC-75B270E00C00}"/>
              </a:ext>
            </a:extLst>
          </p:cNvPr>
          <p:cNvSpPr txBox="1"/>
          <p:nvPr/>
        </p:nvSpPr>
        <p:spPr>
          <a:xfrm>
            <a:off x="2390597" y="8132311"/>
            <a:ext cx="12983766" cy="880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  <a:spcBef>
                <a:spcPct val="0"/>
              </a:spcBef>
            </a:pPr>
            <a:r>
              <a:rPr lang="en-US" sz="5100" dirty="0" err="1">
                <a:solidFill>
                  <a:srgbClr val="FCFCFC"/>
                </a:solidFill>
                <a:latin typeface="Anton"/>
                <a:ea typeface="Anton"/>
                <a:cs typeface="Anton"/>
                <a:sym typeface="Anton"/>
              </a:rPr>
              <a:t>Ejercicio</a:t>
            </a:r>
            <a:r>
              <a:rPr lang="en-US" sz="5100" dirty="0">
                <a:solidFill>
                  <a:srgbClr val="FCFCFC"/>
                </a:solidFill>
                <a:latin typeface="Anton"/>
                <a:ea typeface="Anton"/>
                <a:cs typeface="Anton"/>
                <a:sym typeface="Anton"/>
              </a:rPr>
              <a:t> 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8C50A-33D0-7347-0701-40435887E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351073B-7137-06F5-6861-D33E00234ADE}"/>
              </a:ext>
            </a:extLst>
          </p:cNvPr>
          <p:cNvSpPr txBox="1"/>
          <p:nvPr/>
        </p:nvSpPr>
        <p:spPr>
          <a:xfrm>
            <a:off x="952500" y="961234"/>
            <a:ext cx="5127988" cy="83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Anton"/>
              </a:rPr>
              <a:t>PREVISIÓN DE CIERRE 2025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41175" y="5194079"/>
            <a:ext cx="8115300" cy="27432"/>
          </a:xfrm>
          <a:custGeom>
            <a:avLst/>
            <a:gdLst>
              <a:gd name="csX0" fmla="*/ 0 w 8115300"/>
              <a:gd name="csY0" fmla="*/ 0 h 27432"/>
              <a:gd name="csX1" fmla="*/ 432816 w 8115300"/>
              <a:gd name="csY1" fmla="*/ 0 h 27432"/>
              <a:gd name="csX2" fmla="*/ 1190244 w 8115300"/>
              <a:gd name="csY2" fmla="*/ 0 h 27432"/>
              <a:gd name="csX3" fmla="*/ 1623060 w 8115300"/>
              <a:gd name="csY3" fmla="*/ 0 h 27432"/>
              <a:gd name="csX4" fmla="*/ 2218182 w 8115300"/>
              <a:gd name="csY4" fmla="*/ 0 h 27432"/>
              <a:gd name="csX5" fmla="*/ 3056763 w 8115300"/>
              <a:gd name="csY5" fmla="*/ 0 h 27432"/>
              <a:gd name="csX6" fmla="*/ 3733038 w 8115300"/>
              <a:gd name="csY6" fmla="*/ 0 h 27432"/>
              <a:gd name="csX7" fmla="*/ 4490466 w 8115300"/>
              <a:gd name="csY7" fmla="*/ 0 h 27432"/>
              <a:gd name="csX8" fmla="*/ 5085588 w 8115300"/>
              <a:gd name="csY8" fmla="*/ 0 h 27432"/>
              <a:gd name="csX9" fmla="*/ 5761863 w 8115300"/>
              <a:gd name="csY9" fmla="*/ 0 h 27432"/>
              <a:gd name="csX10" fmla="*/ 6600444 w 8115300"/>
              <a:gd name="csY10" fmla="*/ 0 h 27432"/>
              <a:gd name="csX11" fmla="*/ 7114413 w 8115300"/>
              <a:gd name="csY11" fmla="*/ 0 h 27432"/>
              <a:gd name="csX12" fmla="*/ 8115300 w 8115300"/>
              <a:gd name="csY12" fmla="*/ 0 h 27432"/>
              <a:gd name="csX13" fmla="*/ 8115300 w 8115300"/>
              <a:gd name="csY13" fmla="*/ 27432 h 27432"/>
              <a:gd name="csX14" fmla="*/ 7520178 w 8115300"/>
              <a:gd name="csY14" fmla="*/ 27432 h 27432"/>
              <a:gd name="csX15" fmla="*/ 7087362 w 8115300"/>
              <a:gd name="csY15" fmla="*/ 27432 h 27432"/>
              <a:gd name="csX16" fmla="*/ 6411087 w 8115300"/>
              <a:gd name="csY16" fmla="*/ 27432 h 27432"/>
              <a:gd name="csX17" fmla="*/ 5897118 w 8115300"/>
              <a:gd name="csY17" fmla="*/ 27432 h 27432"/>
              <a:gd name="csX18" fmla="*/ 5220843 w 8115300"/>
              <a:gd name="csY18" fmla="*/ 27432 h 27432"/>
              <a:gd name="csX19" fmla="*/ 4544568 w 8115300"/>
              <a:gd name="csY19" fmla="*/ 27432 h 27432"/>
              <a:gd name="csX20" fmla="*/ 3868293 w 8115300"/>
              <a:gd name="csY20" fmla="*/ 27432 h 27432"/>
              <a:gd name="csX21" fmla="*/ 3192018 w 8115300"/>
              <a:gd name="csY21" fmla="*/ 27432 h 27432"/>
              <a:gd name="csX22" fmla="*/ 2596896 w 8115300"/>
              <a:gd name="csY22" fmla="*/ 27432 h 27432"/>
              <a:gd name="csX23" fmla="*/ 1839468 w 8115300"/>
              <a:gd name="csY23" fmla="*/ 27432 h 27432"/>
              <a:gd name="csX24" fmla="*/ 1163193 w 8115300"/>
              <a:gd name="csY24" fmla="*/ 27432 h 27432"/>
              <a:gd name="csX25" fmla="*/ 0 w 8115300"/>
              <a:gd name="csY25" fmla="*/ 27432 h 27432"/>
              <a:gd name="csX26" fmla="*/ 0 w 8115300"/>
              <a:gd name="csY2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8115300" h="27432" fill="none" extrusionOk="0">
                <a:moveTo>
                  <a:pt x="0" y="0"/>
                </a:moveTo>
                <a:cubicBezTo>
                  <a:pt x="190010" y="894"/>
                  <a:pt x="220703" y="16712"/>
                  <a:pt x="432816" y="0"/>
                </a:cubicBezTo>
                <a:cubicBezTo>
                  <a:pt x="644929" y="-16712"/>
                  <a:pt x="925351" y="-2130"/>
                  <a:pt x="1190244" y="0"/>
                </a:cubicBezTo>
                <a:cubicBezTo>
                  <a:pt x="1455137" y="2130"/>
                  <a:pt x="1428691" y="10242"/>
                  <a:pt x="1623060" y="0"/>
                </a:cubicBezTo>
                <a:cubicBezTo>
                  <a:pt x="1817429" y="-10242"/>
                  <a:pt x="1970637" y="26101"/>
                  <a:pt x="2218182" y="0"/>
                </a:cubicBezTo>
                <a:cubicBezTo>
                  <a:pt x="2465727" y="-26101"/>
                  <a:pt x="2697424" y="-37662"/>
                  <a:pt x="3056763" y="0"/>
                </a:cubicBezTo>
                <a:cubicBezTo>
                  <a:pt x="3416102" y="37662"/>
                  <a:pt x="3593057" y="5679"/>
                  <a:pt x="3733038" y="0"/>
                </a:cubicBezTo>
                <a:cubicBezTo>
                  <a:pt x="3873019" y="-5679"/>
                  <a:pt x="4227702" y="-17899"/>
                  <a:pt x="4490466" y="0"/>
                </a:cubicBezTo>
                <a:cubicBezTo>
                  <a:pt x="4753230" y="17899"/>
                  <a:pt x="4954916" y="-7629"/>
                  <a:pt x="5085588" y="0"/>
                </a:cubicBezTo>
                <a:cubicBezTo>
                  <a:pt x="5216260" y="7629"/>
                  <a:pt x="5443283" y="13568"/>
                  <a:pt x="5761863" y="0"/>
                </a:cubicBezTo>
                <a:cubicBezTo>
                  <a:pt x="6080443" y="-13568"/>
                  <a:pt x="6414913" y="34176"/>
                  <a:pt x="6600444" y="0"/>
                </a:cubicBezTo>
                <a:cubicBezTo>
                  <a:pt x="6785975" y="-34176"/>
                  <a:pt x="6979908" y="24439"/>
                  <a:pt x="7114413" y="0"/>
                </a:cubicBezTo>
                <a:cubicBezTo>
                  <a:pt x="7248918" y="-24439"/>
                  <a:pt x="7753242" y="49243"/>
                  <a:pt x="8115300" y="0"/>
                </a:cubicBezTo>
                <a:cubicBezTo>
                  <a:pt x="8114711" y="10802"/>
                  <a:pt x="8114630" y="18406"/>
                  <a:pt x="8115300" y="27432"/>
                </a:cubicBezTo>
                <a:cubicBezTo>
                  <a:pt x="7919968" y="56537"/>
                  <a:pt x="7815832" y="29302"/>
                  <a:pt x="7520178" y="27432"/>
                </a:cubicBezTo>
                <a:cubicBezTo>
                  <a:pt x="7224524" y="25562"/>
                  <a:pt x="7237397" y="41582"/>
                  <a:pt x="7087362" y="27432"/>
                </a:cubicBezTo>
                <a:cubicBezTo>
                  <a:pt x="6937327" y="13282"/>
                  <a:pt x="6666361" y="21099"/>
                  <a:pt x="6411087" y="27432"/>
                </a:cubicBezTo>
                <a:cubicBezTo>
                  <a:pt x="6155814" y="33765"/>
                  <a:pt x="6076699" y="29106"/>
                  <a:pt x="5897118" y="27432"/>
                </a:cubicBezTo>
                <a:cubicBezTo>
                  <a:pt x="5717537" y="25758"/>
                  <a:pt x="5480643" y="60140"/>
                  <a:pt x="5220843" y="27432"/>
                </a:cubicBezTo>
                <a:cubicBezTo>
                  <a:pt x="4961043" y="-5276"/>
                  <a:pt x="4741983" y="10261"/>
                  <a:pt x="4544568" y="27432"/>
                </a:cubicBezTo>
                <a:cubicBezTo>
                  <a:pt x="4347154" y="44603"/>
                  <a:pt x="4107592" y="3653"/>
                  <a:pt x="3868293" y="27432"/>
                </a:cubicBezTo>
                <a:cubicBezTo>
                  <a:pt x="3628995" y="51211"/>
                  <a:pt x="3474283" y="17408"/>
                  <a:pt x="3192018" y="27432"/>
                </a:cubicBezTo>
                <a:cubicBezTo>
                  <a:pt x="2909754" y="37456"/>
                  <a:pt x="2798966" y="32872"/>
                  <a:pt x="2596896" y="27432"/>
                </a:cubicBezTo>
                <a:cubicBezTo>
                  <a:pt x="2394826" y="21992"/>
                  <a:pt x="2025585" y="38694"/>
                  <a:pt x="1839468" y="27432"/>
                </a:cubicBezTo>
                <a:cubicBezTo>
                  <a:pt x="1653351" y="16170"/>
                  <a:pt x="1444068" y="17283"/>
                  <a:pt x="1163193" y="27432"/>
                </a:cubicBezTo>
                <a:cubicBezTo>
                  <a:pt x="882319" y="37581"/>
                  <a:pt x="259987" y="69926"/>
                  <a:pt x="0" y="27432"/>
                </a:cubicBezTo>
                <a:cubicBezTo>
                  <a:pt x="586" y="19291"/>
                  <a:pt x="-218" y="13009"/>
                  <a:pt x="0" y="0"/>
                </a:cubicBezTo>
                <a:close/>
              </a:path>
              <a:path w="8115300" h="27432" stroke="0" extrusionOk="0">
                <a:moveTo>
                  <a:pt x="0" y="0"/>
                </a:moveTo>
                <a:cubicBezTo>
                  <a:pt x="246921" y="20773"/>
                  <a:pt x="378767" y="-16956"/>
                  <a:pt x="595122" y="0"/>
                </a:cubicBezTo>
                <a:cubicBezTo>
                  <a:pt x="811477" y="16956"/>
                  <a:pt x="846257" y="-13061"/>
                  <a:pt x="1027938" y="0"/>
                </a:cubicBezTo>
                <a:cubicBezTo>
                  <a:pt x="1209619" y="13061"/>
                  <a:pt x="1578503" y="7172"/>
                  <a:pt x="1866519" y="0"/>
                </a:cubicBezTo>
                <a:cubicBezTo>
                  <a:pt x="2154535" y="-7172"/>
                  <a:pt x="2226239" y="7373"/>
                  <a:pt x="2461641" y="0"/>
                </a:cubicBezTo>
                <a:cubicBezTo>
                  <a:pt x="2697043" y="-7373"/>
                  <a:pt x="2901650" y="-10054"/>
                  <a:pt x="3056763" y="0"/>
                </a:cubicBezTo>
                <a:cubicBezTo>
                  <a:pt x="3211876" y="10054"/>
                  <a:pt x="3585194" y="26991"/>
                  <a:pt x="3895344" y="0"/>
                </a:cubicBezTo>
                <a:cubicBezTo>
                  <a:pt x="4205494" y="-26991"/>
                  <a:pt x="4295029" y="18672"/>
                  <a:pt x="4409313" y="0"/>
                </a:cubicBezTo>
                <a:cubicBezTo>
                  <a:pt x="4523597" y="-18672"/>
                  <a:pt x="4956843" y="3306"/>
                  <a:pt x="5247894" y="0"/>
                </a:cubicBezTo>
                <a:cubicBezTo>
                  <a:pt x="5538945" y="-3306"/>
                  <a:pt x="5725486" y="41316"/>
                  <a:pt x="6086475" y="0"/>
                </a:cubicBezTo>
                <a:cubicBezTo>
                  <a:pt x="6447464" y="-41316"/>
                  <a:pt x="6467270" y="-130"/>
                  <a:pt x="6762750" y="0"/>
                </a:cubicBezTo>
                <a:cubicBezTo>
                  <a:pt x="7058230" y="130"/>
                  <a:pt x="7713814" y="14357"/>
                  <a:pt x="8115300" y="0"/>
                </a:cubicBezTo>
                <a:cubicBezTo>
                  <a:pt x="8113940" y="10164"/>
                  <a:pt x="8115383" y="19377"/>
                  <a:pt x="8115300" y="27432"/>
                </a:cubicBezTo>
                <a:cubicBezTo>
                  <a:pt x="7951056" y="30523"/>
                  <a:pt x="7778080" y="21630"/>
                  <a:pt x="7682484" y="27432"/>
                </a:cubicBezTo>
                <a:cubicBezTo>
                  <a:pt x="7586888" y="33234"/>
                  <a:pt x="7123604" y="-3715"/>
                  <a:pt x="6843903" y="27432"/>
                </a:cubicBezTo>
                <a:cubicBezTo>
                  <a:pt x="6564202" y="58579"/>
                  <a:pt x="6499708" y="46045"/>
                  <a:pt x="6329934" y="27432"/>
                </a:cubicBezTo>
                <a:cubicBezTo>
                  <a:pt x="6160160" y="8819"/>
                  <a:pt x="5847230" y="12305"/>
                  <a:pt x="5653659" y="27432"/>
                </a:cubicBezTo>
                <a:cubicBezTo>
                  <a:pt x="5460088" y="42559"/>
                  <a:pt x="5091368" y="49579"/>
                  <a:pt x="4815078" y="27432"/>
                </a:cubicBezTo>
                <a:cubicBezTo>
                  <a:pt x="4538788" y="5285"/>
                  <a:pt x="4312121" y="56408"/>
                  <a:pt x="4138803" y="27432"/>
                </a:cubicBezTo>
                <a:cubicBezTo>
                  <a:pt x="3965485" y="-1544"/>
                  <a:pt x="3850471" y="37054"/>
                  <a:pt x="3705987" y="27432"/>
                </a:cubicBezTo>
                <a:cubicBezTo>
                  <a:pt x="3561503" y="17810"/>
                  <a:pt x="3428606" y="6693"/>
                  <a:pt x="3192018" y="27432"/>
                </a:cubicBezTo>
                <a:cubicBezTo>
                  <a:pt x="2955430" y="48171"/>
                  <a:pt x="2708142" y="29499"/>
                  <a:pt x="2353437" y="27432"/>
                </a:cubicBezTo>
                <a:cubicBezTo>
                  <a:pt x="1998732" y="25365"/>
                  <a:pt x="1984171" y="39554"/>
                  <a:pt x="1677162" y="27432"/>
                </a:cubicBezTo>
                <a:cubicBezTo>
                  <a:pt x="1370153" y="15310"/>
                  <a:pt x="1367960" y="5957"/>
                  <a:pt x="1163193" y="27432"/>
                </a:cubicBezTo>
                <a:cubicBezTo>
                  <a:pt x="958426" y="48907"/>
                  <a:pt x="303607" y="-7538"/>
                  <a:pt x="0" y="27432"/>
                </a:cubicBezTo>
                <a:cubicBezTo>
                  <a:pt x="-383" y="21019"/>
                  <a:pt x="-503" y="124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3835099-4B5C-4E4B-8EC5-5FDF8BB14F41}"/>
              </a:ext>
            </a:extLst>
          </p:cNvPr>
          <p:cNvSpPr/>
          <p:nvPr/>
        </p:nvSpPr>
        <p:spPr>
          <a:xfrm>
            <a:off x="16334693" y="8477639"/>
            <a:ext cx="1642868" cy="1464155"/>
          </a:xfrm>
          <a:custGeom>
            <a:avLst/>
            <a:gdLst/>
            <a:ahLst/>
            <a:cxnLst/>
            <a:rect l="l" t="t" r="r" b="b"/>
            <a:pathLst>
              <a:path w="2161966" h="2149955">
                <a:moveTo>
                  <a:pt x="0" y="0"/>
                </a:moveTo>
                <a:lnTo>
                  <a:pt x="2161966" y="0"/>
                </a:lnTo>
                <a:lnTo>
                  <a:pt x="2161966" y="2149954"/>
                </a:lnTo>
                <a:lnTo>
                  <a:pt x="0" y="2149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aphicFrame>
        <p:nvGraphicFramePr>
          <p:cNvPr id="11" name="TextBox 7">
            <a:extLst>
              <a:ext uri="{FF2B5EF4-FFF2-40B4-BE49-F238E27FC236}">
                <a16:creationId xmlns:a16="http://schemas.microsoft.com/office/drawing/2014/main" id="{01245EC7-932A-FF52-1C4C-907E601E0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7708309"/>
              </p:ext>
            </p:extLst>
          </p:nvPr>
        </p:nvGraphicFramePr>
        <p:xfrm>
          <a:off x="6998575" y="723900"/>
          <a:ext cx="10706373" cy="8304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765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5">
            <a:extLst>
              <a:ext uri="{FF2B5EF4-FFF2-40B4-BE49-F238E27FC236}">
                <a16:creationId xmlns:a16="http://schemas.microsoft.com/office/drawing/2014/main" id="{94C0B6FD-C5B4-D56F-059B-4A03AA37F7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002471"/>
              </p:ext>
            </p:extLst>
          </p:nvPr>
        </p:nvGraphicFramePr>
        <p:xfrm>
          <a:off x="1981200" y="2781300"/>
          <a:ext cx="13563600" cy="654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5">
            <a:extLst>
              <a:ext uri="{FF2B5EF4-FFF2-40B4-BE49-F238E27FC236}">
                <a16:creationId xmlns:a16="http://schemas.microsoft.com/office/drawing/2014/main" id="{14B5BA59-E3AE-1A46-C4F9-4F36E28A3B64}"/>
              </a:ext>
            </a:extLst>
          </p:cNvPr>
          <p:cNvSpPr txBox="1"/>
          <p:nvPr/>
        </p:nvSpPr>
        <p:spPr>
          <a:xfrm>
            <a:off x="952500" y="961234"/>
            <a:ext cx="16192500" cy="1439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b="1" u="sng" kern="1200" dirty="0">
                <a:solidFill>
                  <a:srgbClr val="0070C0"/>
                </a:solidFill>
                <a:latin typeface="+mj-lt"/>
                <a:ea typeface="+mj-ea"/>
                <a:cs typeface="+mj-cs"/>
                <a:sym typeface="Anton"/>
              </a:rPr>
              <a:t>DESGLOSE POR GRANDES PARTIDAS</a:t>
            </a: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E47F9FE4-E3D5-F93C-C206-24C6BD0266CB}"/>
              </a:ext>
            </a:extLst>
          </p:cNvPr>
          <p:cNvSpPr/>
          <p:nvPr/>
        </p:nvSpPr>
        <p:spPr>
          <a:xfrm>
            <a:off x="16383000" y="8479945"/>
            <a:ext cx="1590136" cy="1464155"/>
          </a:xfrm>
          <a:custGeom>
            <a:avLst/>
            <a:gdLst/>
            <a:ahLst/>
            <a:cxnLst/>
            <a:rect l="l" t="t" r="r" b="b"/>
            <a:pathLst>
              <a:path w="2161966" h="2149955">
                <a:moveTo>
                  <a:pt x="0" y="0"/>
                </a:moveTo>
                <a:lnTo>
                  <a:pt x="2161966" y="0"/>
                </a:lnTo>
                <a:lnTo>
                  <a:pt x="2161966" y="2149954"/>
                </a:lnTo>
                <a:lnTo>
                  <a:pt x="0" y="21499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23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3B02CBA-1A8B-8C65-4B47-029B40C46E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485811"/>
              </p:ext>
            </p:extLst>
          </p:nvPr>
        </p:nvGraphicFramePr>
        <p:xfrm>
          <a:off x="3810000" y="2781300"/>
          <a:ext cx="10515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reeform 2">
            <a:extLst>
              <a:ext uri="{FF2B5EF4-FFF2-40B4-BE49-F238E27FC236}">
                <a16:creationId xmlns:a16="http://schemas.microsoft.com/office/drawing/2014/main" id="{8E837C27-4E1C-F453-51E9-FA25FEFBB507}"/>
              </a:ext>
            </a:extLst>
          </p:cNvPr>
          <p:cNvSpPr/>
          <p:nvPr/>
        </p:nvSpPr>
        <p:spPr>
          <a:xfrm>
            <a:off x="16535400" y="8632345"/>
            <a:ext cx="1590136" cy="1464155"/>
          </a:xfrm>
          <a:custGeom>
            <a:avLst/>
            <a:gdLst/>
            <a:ahLst/>
            <a:cxnLst/>
            <a:rect l="l" t="t" r="r" b="b"/>
            <a:pathLst>
              <a:path w="2161966" h="2149955">
                <a:moveTo>
                  <a:pt x="0" y="0"/>
                </a:moveTo>
                <a:lnTo>
                  <a:pt x="2161966" y="0"/>
                </a:lnTo>
                <a:lnTo>
                  <a:pt x="2161966" y="2149954"/>
                </a:lnTo>
                <a:lnTo>
                  <a:pt x="0" y="21499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3074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97A1B-8645-1789-58F5-C4D087299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2D8AD7A-C316-5A44-2D7D-41D3094ED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0066221"/>
              </p:ext>
            </p:extLst>
          </p:nvPr>
        </p:nvGraphicFramePr>
        <p:xfrm>
          <a:off x="3810000" y="2781300"/>
          <a:ext cx="10515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386E9281-46B3-585F-80A2-F736E9D75784}"/>
              </a:ext>
            </a:extLst>
          </p:cNvPr>
          <p:cNvGrpSpPr/>
          <p:nvPr/>
        </p:nvGrpSpPr>
        <p:grpSpPr>
          <a:xfrm>
            <a:off x="1257300" y="876300"/>
            <a:ext cx="15621000" cy="1367144"/>
            <a:chOff x="0" y="867623"/>
            <a:chExt cx="10350768" cy="1367144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D60774D3-B61B-F0DE-BE7E-B18ECDFD4642}"/>
                </a:ext>
              </a:extLst>
            </p:cNvPr>
            <p:cNvSpPr/>
            <p:nvPr/>
          </p:nvSpPr>
          <p:spPr>
            <a:xfrm>
              <a:off x="0" y="867623"/>
              <a:ext cx="10350768" cy="1367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BE856089-8335-6312-24E3-B7431196A148}"/>
                </a:ext>
              </a:extLst>
            </p:cNvPr>
            <p:cNvSpPr txBox="1"/>
            <p:nvPr/>
          </p:nvSpPr>
          <p:spPr>
            <a:xfrm>
              <a:off x="66738" y="934361"/>
              <a:ext cx="10217292" cy="1233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marL="0" lvl="0" indent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5700" dirty="0"/>
                <a:t>ÁREA</a:t>
              </a:r>
              <a:r>
                <a:rPr lang="es-ES" sz="5700" kern="1200" dirty="0"/>
                <a:t>: EXPLOTACIÓN SEXUAL:</a:t>
              </a:r>
              <a:endParaRPr lang="en-US" sz="5700" kern="120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B125EF7-C46B-2F94-EACF-298FA129AF8C}"/>
              </a:ext>
            </a:extLst>
          </p:cNvPr>
          <p:cNvGrpSpPr/>
          <p:nvPr/>
        </p:nvGrpSpPr>
        <p:grpSpPr>
          <a:xfrm>
            <a:off x="1322704" y="8801100"/>
            <a:ext cx="15441296" cy="685801"/>
            <a:chOff x="-20418" y="296569"/>
            <a:chExt cx="7679663" cy="402182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FEA4DE55-DF52-BB82-D016-CD364015F04C}"/>
                </a:ext>
              </a:extLst>
            </p:cNvPr>
            <p:cNvSpPr/>
            <p:nvPr/>
          </p:nvSpPr>
          <p:spPr>
            <a:xfrm>
              <a:off x="-20418" y="296569"/>
              <a:ext cx="7668853" cy="385942"/>
            </a:xfrm>
            <a:prstGeom prst="roundRect">
              <a:avLst>
                <a:gd name="adj" fmla="val 8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sz="2000"/>
            </a:p>
          </p:txBody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91EE27E5-8F5D-4AE5-216C-86F0941D8722}"/>
                </a:ext>
              </a:extLst>
            </p:cNvPr>
            <p:cNvSpPr txBox="1"/>
            <p:nvPr/>
          </p:nvSpPr>
          <p:spPr>
            <a:xfrm>
              <a:off x="9608" y="332025"/>
              <a:ext cx="7649637" cy="366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238266" numCol="1" spcCol="1270" anchor="t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_tradnl" sz="2800" b="1" kern="1200" dirty="0"/>
                <a:t>Total Presupuesto Obtenido: </a:t>
              </a:r>
              <a:r>
                <a:rPr lang="es-ES" sz="2800" dirty="0"/>
                <a:t>597.710,31 </a:t>
              </a:r>
              <a:r>
                <a:rPr lang="es-ES_tradnl" sz="2800" b="1" kern="1200" dirty="0"/>
                <a:t>€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i="0" u="none" kern="1200" dirty="0"/>
                <a:t>€</a:t>
              </a:r>
              <a:r>
                <a:rPr lang="es-ES_tradnl" sz="2000" b="1" kern="1200" dirty="0"/>
                <a:t> </a:t>
              </a:r>
              <a:br>
                <a:rPr lang="es-ES_tradnl" b="1" kern="1200" dirty="0"/>
              </a:br>
              <a:endParaRPr lang="es-ES" kern="1200" dirty="0"/>
            </a:p>
          </p:txBody>
        </p:sp>
      </p:grpSp>
      <p:sp>
        <p:nvSpPr>
          <p:cNvPr id="11" name="Freeform 2">
            <a:extLst>
              <a:ext uri="{FF2B5EF4-FFF2-40B4-BE49-F238E27FC236}">
                <a16:creationId xmlns:a16="http://schemas.microsoft.com/office/drawing/2014/main" id="{2F9F91FB-5E24-30FD-2240-C13DE9A45A65}"/>
              </a:ext>
            </a:extLst>
          </p:cNvPr>
          <p:cNvSpPr/>
          <p:nvPr/>
        </p:nvSpPr>
        <p:spPr>
          <a:xfrm>
            <a:off x="16535400" y="8632345"/>
            <a:ext cx="1590136" cy="1464155"/>
          </a:xfrm>
          <a:custGeom>
            <a:avLst/>
            <a:gdLst/>
            <a:ahLst/>
            <a:cxnLst/>
            <a:rect l="l" t="t" r="r" b="b"/>
            <a:pathLst>
              <a:path w="2161966" h="2149955">
                <a:moveTo>
                  <a:pt x="0" y="0"/>
                </a:moveTo>
                <a:lnTo>
                  <a:pt x="2161966" y="0"/>
                </a:lnTo>
                <a:lnTo>
                  <a:pt x="2161966" y="2149954"/>
                </a:lnTo>
                <a:lnTo>
                  <a:pt x="0" y="21499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902D29E-7E12-5D05-45CE-1A48D7DBF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518357"/>
              </p:ext>
            </p:extLst>
          </p:nvPr>
        </p:nvGraphicFramePr>
        <p:xfrm>
          <a:off x="1383076" y="2613822"/>
          <a:ext cx="15152323" cy="5850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59389">
                  <a:extLst>
                    <a:ext uri="{9D8B030D-6E8A-4147-A177-3AD203B41FA5}">
                      <a16:colId xmlns:a16="http://schemas.microsoft.com/office/drawing/2014/main" val="3790401108"/>
                    </a:ext>
                  </a:extLst>
                </a:gridCol>
                <a:gridCol w="2745368">
                  <a:extLst>
                    <a:ext uri="{9D8B030D-6E8A-4147-A177-3AD203B41FA5}">
                      <a16:colId xmlns:a16="http://schemas.microsoft.com/office/drawing/2014/main" val="2346422524"/>
                    </a:ext>
                  </a:extLst>
                </a:gridCol>
                <a:gridCol w="2507788">
                  <a:extLst>
                    <a:ext uri="{9D8B030D-6E8A-4147-A177-3AD203B41FA5}">
                      <a16:colId xmlns:a16="http://schemas.microsoft.com/office/drawing/2014/main" val="1863611373"/>
                    </a:ext>
                  </a:extLst>
                </a:gridCol>
                <a:gridCol w="2639778">
                  <a:extLst>
                    <a:ext uri="{9D8B030D-6E8A-4147-A177-3AD203B41FA5}">
                      <a16:colId xmlns:a16="http://schemas.microsoft.com/office/drawing/2014/main" val="2688078605"/>
                    </a:ext>
                  </a:extLst>
                </a:gridCol>
              </a:tblGrid>
              <a:tr h="6686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FINANCIERA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MONTO TOTAL CONCEDIDO (previsto en ppto)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PERSONAL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ACTIVIDAD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52985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PISL 3ª ANUALIDAD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219.018,12 €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173.382,2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45625,91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6769037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DGM PSP TRATA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16.581,70 €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15.792,71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788,99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135425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DGVG TRATA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166.186,39 €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113.730,39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52.456,00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4622142"/>
                  </a:ext>
                </a:extLst>
              </a:tr>
              <a:tr h="2533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IRPF ESTATAL - TRATA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20.621,28 €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16.702,65 €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3.918,63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876132"/>
                  </a:ext>
                </a:extLst>
              </a:tr>
              <a:tr h="2533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IRPF ESTATAL - FUTURA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21.182,48 €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21.182,48 €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4569808"/>
                  </a:ext>
                </a:extLst>
              </a:tr>
              <a:tr h="2580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IRPF ESTATAL - ADOLESC SEGURA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17.625,44 €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17.625,44 €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6325239"/>
                  </a:ext>
                </a:extLst>
              </a:tr>
              <a:tr h="2580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IRPF ESTATAL - SMAPS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6.190,00 €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5.539,56 €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650,44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90067750"/>
                  </a:ext>
                </a:extLst>
              </a:tr>
              <a:tr h="2580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IRPF ESTATAL - SINERGIAS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4.784,64 €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4.784,64 €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0950100"/>
                  </a:ext>
                </a:extLst>
              </a:tr>
              <a:tr h="2345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IRPF ESTATAL - JURIDICO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7.061,30 €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7.061,30 €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1093885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IRPF ESTATAL - VIVIENDA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30.000,00 €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30.000,00 €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63490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IRPF ESTATAL SENSI TRATA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3.141,84 €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3.141,84 €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0224973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PNS 2024-2025 (GASTOS 2025)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4.331,91 €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3.153,71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1.178,20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2997903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PNS 2025-2026 (GASTOS 2025)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7.490,33 €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6.352,82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1.137,51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65840911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CONSEJ. SANIDAD VIH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7.387,66 €</a:t>
                      </a:r>
                      <a:endParaRPr lang="es-ES" sz="1600" b="1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6.456,80</a:t>
                      </a:r>
                      <a:endParaRPr lang="es-ES" sz="16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930,86</a:t>
                      </a:r>
                      <a:endParaRPr lang="es-ES" sz="16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06064960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IRPF CAM - PSP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41.207,22 €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29.000,00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12.207,22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9375133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AYTO.MADRID IGUALDAD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0,00 €</a:t>
                      </a:r>
                      <a:endParaRPr lang="es-ES" sz="1600" b="1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3752938"/>
                  </a:ext>
                </a:extLst>
              </a:tr>
              <a:tr h="2345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CAM INNOVACIÓN - APP ELLA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10.000,00 €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9.000,00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1.000,00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0100956"/>
                  </a:ext>
                </a:extLst>
              </a:tr>
              <a:tr h="23459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CAM EPTS - VOCES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9096718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CONSEJ.SANIDAD - CONTRATO MENOR PSP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14.900,00 €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11.500,00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3.400,00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27206147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FUNDACIÓN KONECTA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sng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sng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11649081"/>
                  </a:ext>
                </a:extLst>
              </a:tr>
              <a:tr h="2252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>
                          <a:effectLst/>
                        </a:rPr>
                        <a:t> </a:t>
                      </a:r>
                      <a:endParaRPr lang="es-E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u="none" strike="noStrike" dirty="0">
                          <a:effectLst/>
                        </a:rPr>
                        <a:t> 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134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182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52B9B-041D-30DD-A6DC-8929AD40C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0667935-31F9-EEA9-E7DF-CD8DDB580584}"/>
              </a:ext>
            </a:extLst>
          </p:cNvPr>
          <p:cNvGraphicFramePr/>
          <p:nvPr/>
        </p:nvGraphicFramePr>
        <p:xfrm>
          <a:off x="3810000" y="2781300"/>
          <a:ext cx="10515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10F620B6-BAC1-BA45-434D-2744DB7331AC}"/>
              </a:ext>
            </a:extLst>
          </p:cNvPr>
          <p:cNvGrpSpPr/>
          <p:nvPr/>
        </p:nvGrpSpPr>
        <p:grpSpPr>
          <a:xfrm>
            <a:off x="1257300" y="876300"/>
            <a:ext cx="16295864" cy="1367144"/>
            <a:chOff x="0" y="867623"/>
            <a:chExt cx="10797945" cy="1367144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DE96FC31-25FC-DFBC-ABF0-20BCAFF5B452}"/>
                </a:ext>
              </a:extLst>
            </p:cNvPr>
            <p:cNvSpPr/>
            <p:nvPr/>
          </p:nvSpPr>
          <p:spPr>
            <a:xfrm>
              <a:off x="0" y="867623"/>
              <a:ext cx="10350768" cy="1367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5265A9A4-093A-2335-0ADC-B850D80B3896}"/>
                </a:ext>
              </a:extLst>
            </p:cNvPr>
            <p:cNvSpPr txBox="1"/>
            <p:nvPr/>
          </p:nvSpPr>
          <p:spPr>
            <a:xfrm>
              <a:off x="580653" y="991172"/>
              <a:ext cx="10217292" cy="1233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marL="0" lvl="0" indent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5700" dirty="0"/>
                <a:t>ÁREA</a:t>
              </a:r>
              <a:r>
                <a:rPr lang="es-ES" sz="5700" kern="1200" dirty="0"/>
                <a:t>: MUTILACIÓN GENITAL FEMENINA</a:t>
              </a:r>
              <a:endParaRPr lang="en-US" sz="5700" kern="120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6D44274A-23FC-6FDA-2AE1-DA30D159B903}"/>
              </a:ext>
            </a:extLst>
          </p:cNvPr>
          <p:cNvGrpSpPr/>
          <p:nvPr/>
        </p:nvGrpSpPr>
        <p:grpSpPr>
          <a:xfrm>
            <a:off x="1371600" y="8648700"/>
            <a:ext cx="15419561" cy="638451"/>
            <a:chOff x="0" y="0"/>
            <a:chExt cx="7668853" cy="410071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721C0E2-2F0C-2A91-3829-1FFA9B84D173}"/>
                </a:ext>
              </a:extLst>
            </p:cNvPr>
            <p:cNvSpPr/>
            <p:nvPr/>
          </p:nvSpPr>
          <p:spPr>
            <a:xfrm>
              <a:off x="0" y="0"/>
              <a:ext cx="7668853" cy="385942"/>
            </a:xfrm>
            <a:prstGeom prst="roundRect">
              <a:avLst>
                <a:gd name="adj" fmla="val 8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sz="2000" dirty="0"/>
            </a:p>
          </p:txBody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EAE66CE8-5A0E-FD5A-D2CB-90AFC3FF7C37}"/>
                </a:ext>
              </a:extLst>
            </p:cNvPr>
            <p:cNvSpPr txBox="1"/>
            <p:nvPr/>
          </p:nvSpPr>
          <p:spPr>
            <a:xfrm>
              <a:off x="9608" y="43345"/>
              <a:ext cx="7649637" cy="366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238266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800" b="1" kern="1200" dirty="0"/>
                <a:t>Total Presupuesto Obtenido:  108.134,80€  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i="0" u="none" kern="1200" dirty="0"/>
                <a:t>€</a:t>
              </a:r>
              <a:r>
                <a:rPr lang="es-ES_tradnl" sz="2000" b="1" kern="1200" dirty="0"/>
                <a:t> </a:t>
              </a:r>
              <a:br>
                <a:rPr lang="es-ES_tradnl" b="1" kern="1200" dirty="0"/>
              </a:br>
              <a:endParaRPr lang="es-ES" kern="1200" dirty="0"/>
            </a:p>
          </p:txBody>
        </p:sp>
      </p:grpSp>
      <p:sp>
        <p:nvSpPr>
          <p:cNvPr id="11" name="Freeform 2">
            <a:extLst>
              <a:ext uri="{FF2B5EF4-FFF2-40B4-BE49-F238E27FC236}">
                <a16:creationId xmlns:a16="http://schemas.microsoft.com/office/drawing/2014/main" id="{2A485AFB-5077-09EE-9EC7-F9EA1A0F551C}"/>
              </a:ext>
            </a:extLst>
          </p:cNvPr>
          <p:cNvSpPr/>
          <p:nvPr/>
        </p:nvSpPr>
        <p:spPr>
          <a:xfrm>
            <a:off x="16383000" y="8556145"/>
            <a:ext cx="1590136" cy="1464155"/>
          </a:xfrm>
          <a:custGeom>
            <a:avLst/>
            <a:gdLst/>
            <a:ahLst/>
            <a:cxnLst/>
            <a:rect l="l" t="t" r="r" b="b"/>
            <a:pathLst>
              <a:path w="2161966" h="2149955">
                <a:moveTo>
                  <a:pt x="0" y="0"/>
                </a:moveTo>
                <a:lnTo>
                  <a:pt x="2161966" y="0"/>
                </a:lnTo>
                <a:lnTo>
                  <a:pt x="2161966" y="2149954"/>
                </a:lnTo>
                <a:lnTo>
                  <a:pt x="0" y="21499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F1E834-0B43-B8DF-E94C-4DC7688D2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965605"/>
              </p:ext>
            </p:extLst>
          </p:nvPr>
        </p:nvGraphicFramePr>
        <p:xfrm>
          <a:off x="1600200" y="3129756"/>
          <a:ext cx="14746461" cy="4748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4942">
                  <a:extLst>
                    <a:ext uri="{9D8B030D-6E8A-4147-A177-3AD203B41FA5}">
                      <a16:colId xmlns:a16="http://schemas.microsoft.com/office/drawing/2014/main" val="1694373749"/>
                    </a:ext>
                  </a:extLst>
                </a:gridCol>
                <a:gridCol w="2671833">
                  <a:extLst>
                    <a:ext uri="{9D8B030D-6E8A-4147-A177-3AD203B41FA5}">
                      <a16:colId xmlns:a16="http://schemas.microsoft.com/office/drawing/2014/main" val="4218156484"/>
                    </a:ext>
                  </a:extLst>
                </a:gridCol>
                <a:gridCol w="2440616">
                  <a:extLst>
                    <a:ext uri="{9D8B030D-6E8A-4147-A177-3AD203B41FA5}">
                      <a16:colId xmlns:a16="http://schemas.microsoft.com/office/drawing/2014/main" val="377576182"/>
                    </a:ext>
                  </a:extLst>
                </a:gridCol>
                <a:gridCol w="2569070">
                  <a:extLst>
                    <a:ext uri="{9D8B030D-6E8A-4147-A177-3AD203B41FA5}">
                      <a16:colId xmlns:a16="http://schemas.microsoft.com/office/drawing/2014/main" val="2803328549"/>
                    </a:ext>
                  </a:extLst>
                </a:gridCol>
              </a:tblGrid>
              <a:tr h="678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DGM FA03 MGF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32.006,98 €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31.717,62 €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289,36 €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0201818"/>
                  </a:ext>
                </a:extLst>
              </a:tr>
              <a:tr h="678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DGM FA05 - CAPACITACIONES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14.407,14 €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14.407,14 €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0,00 €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93477196"/>
                  </a:ext>
                </a:extLst>
              </a:tr>
              <a:tr h="678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IRPF ESTATAL GENDER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5.022,00 €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3.972,00 €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1.050,00 €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20241225"/>
                  </a:ext>
                </a:extLst>
              </a:tr>
              <a:tr h="678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IRPF ESTATAL MGF TODAS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8.113,00 €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6.013,00 €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2.100,00 €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6014833"/>
                  </a:ext>
                </a:extLst>
              </a:tr>
              <a:tr h="678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IRPF CAM MGF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33.685,68 €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27.496,40 €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6.189,28 €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9676167"/>
                  </a:ext>
                </a:extLst>
              </a:tr>
              <a:tr h="678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CONSEJ. SANIDAD - CONTRATO MENOR MGF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14.900,00 €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11.500,00 €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3.400,00 €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09186529"/>
                  </a:ext>
                </a:extLst>
              </a:tr>
              <a:tr h="678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 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 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 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 </a:t>
                      </a:r>
                      <a:endParaRPr lang="es-ES" sz="1600" b="1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0105499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DD2B534-AE0E-8747-A93C-15C185C85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98089"/>
              </p:ext>
            </p:extLst>
          </p:nvPr>
        </p:nvGraphicFramePr>
        <p:xfrm>
          <a:off x="1600200" y="2477131"/>
          <a:ext cx="14746461" cy="668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64943">
                  <a:extLst>
                    <a:ext uri="{9D8B030D-6E8A-4147-A177-3AD203B41FA5}">
                      <a16:colId xmlns:a16="http://schemas.microsoft.com/office/drawing/2014/main" val="662203017"/>
                    </a:ext>
                  </a:extLst>
                </a:gridCol>
                <a:gridCol w="2671832">
                  <a:extLst>
                    <a:ext uri="{9D8B030D-6E8A-4147-A177-3AD203B41FA5}">
                      <a16:colId xmlns:a16="http://schemas.microsoft.com/office/drawing/2014/main" val="2336356932"/>
                    </a:ext>
                  </a:extLst>
                </a:gridCol>
                <a:gridCol w="2440616">
                  <a:extLst>
                    <a:ext uri="{9D8B030D-6E8A-4147-A177-3AD203B41FA5}">
                      <a16:colId xmlns:a16="http://schemas.microsoft.com/office/drawing/2014/main" val="2866766287"/>
                    </a:ext>
                  </a:extLst>
                </a:gridCol>
                <a:gridCol w="2569070">
                  <a:extLst>
                    <a:ext uri="{9D8B030D-6E8A-4147-A177-3AD203B41FA5}">
                      <a16:colId xmlns:a16="http://schemas.microsoft.com/office/drawing/2014/main" val="3872210154"/>
                    </a:ext>
                  </a:extLst>
                </a:gridCol>
              </a:tblGrid>
              <a:tr h="66860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FINANCIERA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MONTO TOTAL CONCEDIDO (previsto en ppto)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PERSONAL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ACTIVIDAD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1785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99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0D534-F2F6-B2CE-1B83-1B9510893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2">
            <a:extLst>
              <a:ext uri="{FF2B5EF4-FFF2-40B4-BE49-F238E27FC236}">
                <a16:creationId xmlns:a16="http://schemas.microsoft.com/office/drawing/2014/main" id="{844D8254-EA81-DB6C-A47A-747FA78DF734}"/>
              </a:ext>
            </a:extLst>
          </p:cNvPr>
          <p:cNvSpPr/>
          <p:nvPr/>
        </p:nvSpPr>
        <p:spPr>
          <a:xfrm>
            <a:off x="16535400" y="8632345"/>
            <a:ext cx="1590136" cy="1464155"/>
          </a:xfrm>
          <a:custGeom>
            <a:avLst/>
            <a:gdLst/>
            <a:ahLst/>
            <a:cxnLst/>
            <a:rect l="l" t="t" r="r" b="b"/>
            <a:pathLst>
              <a:path w="2161966" h="2149955">
                <a:moveTo>
                  <a:pt x="0" y="0"/>
                </a:moveTo>
                <a:lnTo>
                  <a:pt x="2161966" y="0"/>
                </a:lnTo>
                <a:lnTo>
                  <a:pt x="2161966" y="2149954"/>
                </a:lnTo>
                <a:lnTo>
                  <a:pt x="0" y="2149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B383908-405E-5EBE-D5F9-254FC8249B47}"/>
              </a:ext>
            </a:extLst>
          </p:cNvPr>
          <p:cNvGrpSpPr/>
          <p:nvPr/>
        </p:nvGrpSpPr>
        <p:grpSpPr>
          <a:xfrm>
            <a:off x="1257300" y="876300"/>
            <a:ext cx="15621000" cy="1367144"/>
            <a:chOff x="0" y="867623"/>
            <a:chExt cx="10350768" cy="1367144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DF97895B-0690-688A-1578-3005116E062A}"/>
                </a:ext>
              </a:extLst>
            </p:cNvPr>
            <p:cNvSpPr/>
            <p:nvPr/>
          </p:nvSpPr>
          <p:spPr>
            <a:xfrm>
              <a:off x="0" y="867623"/>
              <a:ext cx="10350768" cy="1367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1A9B98E9-AEF7-F266-6545-C8BF35F61B72}"/>
                </a:ext>
              </a:extLst>
            </p:cNvPr>
            <p:cNvSpPr txBox="1"/>
            <p:nvPr/>
          </p:nvSpPr>
          <p:spPr>
            <a:xfrm>
              <a:off x="66738" y="934361"/>
              <a:ext cx="10217292" cy="1233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marL="0" lvl="0" indent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5700" dirty="0"/>
                <a:t>ÁREA</a:t>
              </a:r>
              <a:r>
                <a:rPr lang="es-ES" sz="5700" kern="1200" dirty="0"/>
                <a:t>: SALUD</a:t>
              </a:r>
              <a:endParaRPr lang="en-US" sz="5700" kern="120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1AF4DC79-2400-C316-3629-56CEEE12477B}"/>
              </a:ext>
            </a:extLst>
          </p:cNvPr>
          <p:cNvGrpSpPr/>
          <p:nvPr/>
        </p:nvGrpSpPr>
        <p:grpSpPr>
          <a:xfrm>
            <a:off x="1336452" y="7618505"/>
            <a:ext cx="15419561" cy="665383"/>
            <a:chOff x="0" y="0"/>
            <a:chExt cx="7668853" cy="385942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51DE44A1-A608-1B90-4DD4-4E66F9A548F7}"/>
                </a:ext>
              </a:extLst>
            </p:cNvPr>
            <p:cNvSpPr/>
            <p:nvPr/>
          </p:nvSpPr>
          <p:spPr>
            <a:xfrm>
              <a:off x="0" y="0"/>
              <a:ext cx="7668853" cy="385942"/>
            </a:xfrm>
            <a:prstGeom prst="roundRect">
              <a:avLst>
                <a:gd name="adj" fmla="val 8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sz="2000" dirty="0"/>
            </a:p>
          </p:txBody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DBB54739-7528-9008-10E7-C793B392DEF3}"/>
                </a:ext>
              </a:extLst>
            </p:cNvPr>
            <p:cNvSpPr txBox="1"/>
            <p:nvPr/>
          </p:nvSpPr>
          <p:spPr>
            <a:xfrm>
              <a:off x="9608" y="9608"/>
              <a:ext cx="7649637" cy="366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238266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800" b="1" kern="1200" dirty="0"/>
                <a:t>Total Presupuesto Obtenido: </a:t>
              </a:r>
              <a:r>
                <a:rPr lang="es-ES_tradnl" sz="2800" b="1" dirty="0"/>
                <a:t>                        147.372,23 </a:t>
              </a:r>
              <a:r>
                <a:rPr lang="es-ES_tradnl" sz="2800" b="1" kern="1200" dirty="0"/>
                <a:t>€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i="0" u="none" kern="1200" dirty="0"/>
                <a:t>€</a:t>
              </a:r>
              <a:r>
                <a:rPr lang="es-ES_tradnl" sz="2000" b="1" kern="1200" dirty="0"/>
                <a:t> </a:t>
              </a:r>
              <a:br>
                <a:rPr lang="es-ES_tradnl" b="1" kern="1200" dirty="0"/>
              </a:br>
              <a:endParaRPr lang="es-ES" kern="1200" dirty="0"/>
            </a:p>
          </p:txBody>
        </p:sp>
      </p:grp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CCECC18-F719-301A-0D6F-AEC485C41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582243"/>
              </p:ext>
            </p:extLst>
          </p:nvPr>
        </p:nvGraphicFramePr>
        <p:xfrm>
          <a:off x="1317135" y="2529907"/>
          <a:ext cx="14227666" cy="8323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956764">
                  <a:extLst>
                    <a:ext uri="{9D8B030D-6E8A-4147-A177-3AD203B41FA5}">
                      <a16:colId xmlns:a16="http://schemas.microsoft.com/office/drawing/2014/main" val="152931094"/>
                    </a:ext>
                  </a:extLst>
                </a:gridCol>
                <a:gridCol w="2784501">
                  <a:extLst>
                    <a:ext uri="{9D8B030D-6E8A-4147-A177-3AD203B41FA5}">
                      <a16:colId xmlns:a16="http://schemas.microsoft.com/office/drawing/2014/main" val="216208695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998309526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3769731721"/>
                    </a:ext>
                  </a:extLst>
                </a:gridCol>
                <a:gridCol w="31085">
                  <a:extLst>
                    <a:ext uri="{9D8B030D-6E8A-4147-A177-3AD203B41FA5}">
                      <a16:colId xmlns:a16="http://schemas.microsoft.com/office/drawing/2014/main" val="1324343505"/>
                    </a:ext>
                  </a:extLst>
                </a:gridCol>
                <a:gridCol w="45116">
                  <a:extLst>
                    <a:ext uri="{9D8B030D-6E8A-4147-A177-3AD203B41FA5}">
                      <a16:colId xmlns:a16="http://schemas.microsoft.com/office/drawing/2014/main" val="2997466678"/>
                    </a:ext>
                  </a:extLst>
                </a:gridCol>
              </a:tblGrid>
              <a:tr h="8323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FINANCIERA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MONTO TOTAL CONCEDIDO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PERSONAL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ACTIVIDAD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8173138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6DCC446-8F71-41B2-2143-B67F5FC03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750667"/>
              </p:ext>
            </p:extLst>
          </p:nvPr>
        </p:nvGraphicFramePr>
        <p:xfrm>
          <a:off x="1336453" y="3648718"/>
          <a:ext cx="14208349" cy="3294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78747">
                  <a:extLst>
                    <a:ext uri="{9D8B030D-6E8A-4147-A177-3AD203B41FA5}">
                      <a16:colId xmlns:a16="http://schemas.microsoft.com/office/drawing/2014/main" val="34154886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86838336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832774715"/>
                    </a:ext>
                  </a:extLst>
                </a:gridCol>
                <a:gridCol w="2971802">
                  <a:extLst>
                    <a:ext uri="{9D8B030D-6E8A-4147-A177-3AD203B41FA5}">
                      <a16:colId xmlns:a16="http://schemas.microsoft.com/office/drawing/2014/main" val="797458017"/>
                    </a:ext>
                  </a:extLst>
                </a:gridCol>
              </a:tblGrid>
              <a:tr h="2260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IRPF  ESTATAL ACCESIBILIDAD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17.565,28 €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17.565,28 €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4588066"/>
                  </a:ext>
                </a:extLst>
              </a:tr>
              <a:tr h="2260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ODS ESTATAL  ACCESIBILIDAD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17.405,92 €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16.715,92 €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690,00 €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34852739"/>
                  </a:ext>
                </a:extLst>
              </a:tr>
              <a:tr h="2260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IRPF ESTATAL ACCION SALUD ACEPTABILIDAD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5.039,50 €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4.539,50 €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500,00 €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5924193"/>
                  </a:ext>
                </a:extLst>
              </a:tr>
              <a:tr h="2260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IRPF ANTIRACISMO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5.847,63 €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5.072,63 €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775,00 €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4328063"/>
                  </a:ext>
                </a:extLst>
              </a:tr>
              <a:tr h="2260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DGM DELITOS DE ODIO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12.763,74 €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11.323,74 €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1.440,00 €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28933141"/>
                  </a:ext>
                </a:extLst>
              </a:tr>
              <a:tr h="2260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DGII EPD UMM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4.718,34 €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4.058,34 €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660,00 €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55070757"/>
                  </a:ext>
                </a:extLst>
              </a:tr>
              <a:tr h="2260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DGM ACEPTABILIDAD EN SALUD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10.096,72 €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8.502,47 €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1.594,25 €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1794714"/>
                  </a:ext>
                </a:extLst>
              </a:tr>
              <a:tr h="22608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AECID: SALUD EN MOVIMIENTO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 </a:t>
                      </a:r>
                      <a:endParaRPr lang="es-ES" sz="1400" b="1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4797494"/>
                  </a:ext>
                </a:extLst>
              </a:tr>
              <a:tr h="2065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IRPF CAM SALUD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26.478,81 €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21.478,81 €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5.000,00 €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56802104"/>
                  </a:ext>
                </a:extLst>
              </a:tr>
              <a:tr h="57607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AYTO. MAD SENSI FARMAMUNDI 2025 (14 de marzo de 2025 a 31 de diciembre)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11.000,00 €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10.140,00 €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860,00 €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11330143"/>
                  </a:ext>
                </a:extLst>
              </a:tr>
              <a:tr h="2086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FARMAMUNDI 2024 (hasta el 13 de mayo)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1.000,00 €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1.000,00 €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98769813"/>
                  </a:ext>
                </a:extLst>
              </a:tr>
              <a:tr h="2695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AYTO. MAD "LUCERO SALUDABLE"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31.000,00 €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27.000,00 €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4.000,00 €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4762068"/>
                  </a:ext>
                </a:extLst>
              </a:tr>
              <a:tr h="2065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FUNDACIÓN LA CAIXA  JULIO 25/ AGOSTO 26 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3.624,55 €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>
                          <a:effectLst/>
                        </a:rPr>
                        <a:t>3.624,55 €</a:t>
                      </a:r>
                      <a:endParaRPr lang="es-ES" sz="1400" b="1" i="0" u="none" strike="noStrike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u="none" strike="noStrike" dirty="0">
                          <a:effectLst/>
                        </a:rPr>
                        <a:t>0,00 €</a:t>
                      </a:r>
                      <a:endParaRPr lang="es-ES" sz="1400" b="1" i="0" u="none" strike="noStrike" dirty="0">
                        <a:solidFill>
                          <a:srgbClr val="ED7D3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23407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27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08500-4B2E-BEE7-538D-5CE3E9A27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5030595-1C16-7F49-756C-227EF96465B7}"/>
              </a:ext>
            </a:extLst>
          </p:cNvPr>
          <p:cNvGraphicFramePr/>
          <p:nvPr/>
        </p:nvGraphicFramePr>
        <p:xfrm>
          <a:off x="3810000" y="2781300"/>
          <a:ext cx="10515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Freeform 2">
            <a:extLst>
              <a:ext uri="{FF2B5EF4-FFF2-40B4-BE49-F238E27FC236}">
                <a16:creationId xmlns:a16="http://schemas.microsoft.com/office/drawing/2014/main" id="{5709B405-F3E4-C975-9E70-D122CB5E636E}"/>
              </a:ext>
            </a:extLst>
          </p:cNvPr>
          <p:cNvSpPr/>
          <p:nvPr/>
        </p:nvSpPr>
        <p:spPr>
          <a:xfrm>
            <a:off x="16535400" y="8632345"/>
            <a:ext cx="1590136" cy="1464155"/>
          </a:xfrm>
          <a:custGeom>
            <a:avLst/>
            <a:gdLst/>
            <a:ahLst/>
            <a:cxnLst/>
            <a:rect l="l" t="t" r="r" b="b"/>
            <a:pathLst>
              <a:path w="2161966" h="2149955">
                <a:moveTo>
                  <a:pt x="0" y="0"/>
                </a:moveTo>
                <a:lnTo>
                  <a:pt x="2161966" y="0"/>
                </a:lnTo>
                <a:lnTo>
                  <a:pt x="2161966" y="2149954"/>
                </a:lnTo>
                <a:lnTo>
                  <a:pt x="0" y="214995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F592BCC-F133-9C3A-3380-4F99B33CA223}"/>
              </a:ext>
            </a:extLst>
          </p:cNvPr>
          <p:cNvGrpSpPr/>
          <p:nvPr/>
        </p:nvGrpSpPr>
        <p:grpSpPr>
          <a:xfrm>
            <a:off x="1257300" y="876300"/>
            <a:ext cx="15621000" cy="1367144"/>
            <a:chOff x="0" y="867623"/>
            <a:chExt cx="10350768" cy="1367144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41977716-66E2-0882-5567-C7BBA4790E4F}"/>
                </a:ext>
              </a:extLst>
            </p:cNvPr>
            <p:cNvSpPr/>
            <p:nvPr/>
          </p:nvSpPr>
          <p:spPr>
            <a:xfrm>
              <a:off x="0" y="867623"/>
              <a:ext cx="10350768" cy="1367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7" name="Rectángulo: esquinas redondeadas 4">
              <a:extLst>
                <a:ext uri="{FF2B5EF4-FFF2-40B4-BE49-F238E27FC236}">
                  <a16:creationId xmlns:a16="http://schemas.microsoft.com/office/drawing/2014/main" id="{F371F49E-E8A5-1699-15C9-02E43240BD65}"/>
                </a:ext>
              </a:extLst>
            </p:cNvPr>
            <p:cNvSpPr txBox="1"/>
            <p:nvPr/>
          </p:nvSpPr>
          <p:spPr>
            <a:xfrm>
              <a:off x="66738" y="934361"/>
              <a:ext cx="10217292" cy="12336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7170" tIns="217170" rIns="217170" bIns="217170" numCol="1" spcCol="1270" anchor="ctr" anchorCtr="0">
              <a:noAutofit/>
            </a:bodyPr>
            <a:lstStyle/>
            <a:p>
              <a:pPr marL="0" lvl="0" indent="0" algn="l" defTabSz="2533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5700" dirty="0"/>
                <a:t>ÁREA</a:t>
              </a:r>
              <a:r>
                <a:rPr lang="es-ES" sz="5700" kern="1200" dirty="0"/>
                <a:t>: </a:t>
              </a:r>
              <a:r>
                <a:rPr lang="es-ES" sz="5700" dirty="0"/>
                <a:t>VOLUNTARIADO y </a:t>
              </a:r>
              <a:r>
                <a:rPr lang="es-ES" sz="5700"/>
                <a:t>Desarrollo asociativo</a:t>
              </a:r>
              <a:endParaRPr lang="en-US" sz="5700" kern="120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B119A3BF-97B0-AD54-0A04-C23D7D10FFB2}"/>
              </a:ext>
            </a:extLst>
          </p:cNvPr>
          <p:cNvGrpSpPr/>
          <p:nvPr/>
        </p:nvGrpSpPr>
        <p:grpSpPr>
          <a:xfrm>
            <a:off x="1336452" y="7170634"/>
            <a:ext cx="15419561" cy="639866"/>
            <a:chOff x="0" y="0"/>
            <a:chExt cx="7668853" cy="385942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701F8589-E530-6638-ED66-55FFFFDAC822}"/>
                </a:ext>
              </a:extLst>
            </p:cNvPr>
            <p:cNvSpPr/>
            <p:nvPr/>
          </p:nvSpPr>
          <p:spPr>
            <a:xfrm>
              <a:off x="0" y="0"/>
              <a:ext cx="7668853" cy="385942"/>
            </a:xfrm>
            <a:prstGeom prst="roundRect">
              <a:avLst>
                <a:gd name="adj" fmla="val 85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sz="2000"/>
            </a:p>
          </p:txBody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388EA903-4850-5347-427F-A8F2FD0D8D05}"/>
                </a:ext>
              </a:extLst>
            </p:cNvPr>
            <p:cNvSpPr txBox="1"/>
            <p:nvPr/>
          </p:nvSpPr>
          <p:spPr>
            <a:xfrm>
              <a:off x="9608" y="9608"/>
              <a:ext cx="7649637" cy="3667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238266" numCol="1" spcCol="1270" anchor="t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_tradnl" sz="2800" b="1" kern="1200" dirty="0"/>
                <a:t>Total Presupuesto Obtenido: </a:t>
              </a:r>
              <a:r>
                <a:rPr lang="es-ES_tradnl" sz="2800" b="1" dirty="0"/>
                <a:t>13.134,97</a:t>
              </a:r>
              <a:r>
                <a:rPr lang="es-ES_tradnl" sz="2800" b="1" kern="1200" dirty="0"/>
                <a:t>€</a:t>
              </a: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i="0" u="none" kern="1200" dirty="0"/>
                <a:t>€</a:t>
              </a:r>
              <a:r>
                <a:rPr lang="es-ES_tradnl" sz="2000" b="1" kern="1200" dirty="0"/>
                <a:t> </a:t>
              </a:r>
              <a:br>
                <a:rPr lang="es-ES_tradnl" b="1" kern="1200" dirty="0"/>
              </a:br>
              <a:endParaRPr lang="es-ES" kern="1200" dirty="0"/>
            </a:p>
          </p:txBody>
        </p:sp>
      </p:grp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E30DD9A-5B7F-6C64-C9E9-93CA8DCDA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158088"/>
              </p:ext>
            </p:extLst>
          </p:nvPr>
        </p:nvGraphicFramePr>
        <p:xfrm>
          <a:off x="1336453" y="2592974"/>
          <a:ext cx="15327612" cy="83234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83547">
                  <a:extLst>
                    <a:ext uri="{9D8B030D-6E8A-4147-A177-3AD203B41FA5}">
                      <a16:colId xmlns:a16="http://schemas.microsoft.com/office/drawing/2014/main" val="15293109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162086957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998309526"/>
                    </a:ext>
                  </a:extLst>
                </a:gridCol>
                <a:gridCol w="5157865">
                  <a:extLst>
                    <a:ext uri="{9D8B030D-6E8A-4147-A177-3AD203B41FA5}">
                      <a16:colId xmlns:a16="http://schemas.microsoft.com/office/drawing/2014/main" val="3769731721"/>
                    </a:ext>
                  </a:extLst>
                </a:gridCol>
              </a:tblGrid>
              <a:tr h="83234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>
                          <a:effectLst/>
                        </a:rPr>
                        <a:t>FINANCIERA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MONTO TOTAL CONCEDIDO 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PERSONAL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u="none" strike="noStrike" dirty="0">
                          <a:effectLst/>
                        </a:rPr>
                        <a:t>ACTIVIDAD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8173138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9E3FDC1-D5B6-F300-B7C7-7820EEF16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344015"/>
              </p:ext>
            </p:extLst>
          </p:nvPr>
        </p:nvGraphicFramePr>
        <p:xfrm>
          <a:off x="1409083" y="3875084"/>
          <a:ext cx="15327612" cy="5977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7117">
                  <a:extLst>
                    <a:ext uri="{9D8B030D-6E8A-4147-A177-3AD203B41FA5}">
                      <a16:colId xmlns:a16="http://schemas.microsoft.com/office/drawing/2014/main" val="2273939839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49432047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55572581"/>
                    </a:ext>
                  </a:extLst>
                </a:gridCol>
                <a:gridCol w="5230495">
                  <a:extLst>
                    <a:ext uri="{9D8B030D-6E8A-4147-A177-3AD203B41FA5}">
                      <a16:colId xmlns:a16="http://schemas.microsoft.com/office/drawing/2014/main" val="139258148"/>
                    </a:ext>
                  </a:extLst>
                </a:gridCol>
              </a:tblGrid>
              <a:tr h="27781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AYTO. MADRID Voluntariado 2025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0,00 €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0,00 €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0,00 €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1241767"/>
                  </a:ext>
                </a:extLst>
              </a:tr>
              <a:tr h="3199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IRPF Estatal 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Voluntariado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10.371,00 €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>
                          <a:effectLst/>
                        </a:rPr>
                        <a:t>9.471,00 €</a:t>
                      </a:r>
                      <a:endParaRPr lang="es-E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600" b="1" u="none" strike="noStrike" dirty="0">
                          <a:effectLst/>
                        </a:rPr>
                        <a:t>900,00 €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427549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CC4E21F-1B52-D041-1799-F11A34EA7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10851"/>
              </p:ext>
            </p:extLst>
          </p:nvPr>
        </p:nvGraphicFramePr>
        <p:xfrm>
          <a:off x="1409081" y="4484970"/>
          <a:ext cx="15254984" cy="48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08572">
                  <a:extLst>
                    <a:ext uri="{9D8B030D-6E8A-4147-A177-3AD203B41FA5}">
                      <a16:colId xmlns:a16="http://schemas.microsoft.com/office/drawing/2014/main" val="3689522939"/>
                    </a:ext>
                  </a:extLst>
                </a:gridCol>
                <a:gridCol w="1188347">
                  <a:extLst>
                    <a:ext uri="{9D8B030D-6E8A-4147-A177-3AD203B41FA5}">
                      <a16:colId xmlns:a16="http://schemas.microsoft.com/office/drawing/2014/main" val="4190704689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892624371"/>
                    </a:ext>
                  </a:extLst>
                </a:gridCol>
                <a:gridCol w="5157865">
                  <a:extLst>
                    <a:ext uri="{9D8B030D-6E8A-4147-A177-3AD203B41FA5}">
                      <a16:colId xmlns:a16="http://schemas.microsoft.com/office/drawing/2014/main" val="91791108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IRPF Gestión del conocimiento (conocimiento en acción)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1.644,78 €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1.644,78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5541431"/>
                  </a:ext>
                </a:extLst>
              </a:tr>
              <a:tr h="1565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600" b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IRPF Fortalecimiento y evaluación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1.119,19 €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1.119,19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50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8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9B67F-A9B7-F676-9877-063F23DC9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5253EF8-623C-5B7A-AAF5-7E37E46AB074}"/>
              </a:ext>
            </a:extLst>
          </p:cNvPr>
          <p:cNvSpPr/>
          <p:nvPr/>
        </p:nvSpPr>
        <p:spPr>
          <a:xfrm>
            <a:off x="10972800" y="5345580"/>
            <a:ext cx="2133600" cy="2051144"/>
          </a:xfrm>
          <a:custGeom>
            <a:avLst/>
            <a:gdLst/>
            <a:ahLst/>
            <a:cxnLst/>
            <a:rect l="l" t="t" r="r" b="b"/>
            <a:pathLst>
              <a:path w="2161966" h="2149955">
                <a:moveTo>
                  <a:pt x="0" y="0"/>
                </a:moveTo>
                <a:lnTo>
                  <a:pt x="2161966" y="0"/>
                </a:lnTo>
                <a:lnTo>
                  <a:pt x="2161966" y="2149954"/>
                </a:lnTo>
                <a:lnTo>
                  <a:pt x="0" y="21499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58CB776-8482-628A-88AA-F42B3638669E}"/>
              </a:ext>
            </a:extLst>
          </p:cNvPr>
          <p:cNvSpPr txBox="1"/>
          <p:nvPr/>
        </p:nvSpPr>
        <p:spPr>
          <a:xfrm>
            <a:off x="4724400" y="3771900"/>
            <a:ext cx="11105845" cy="3588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16600" dirty="0" err="1">
                <a:solidFill>
                  <a:srgbClr val="E9511C"/>
                </a:solidFill>
                <a:latin typeface="Anton"/>
                <a:ea typeface="Anton"/>
                <a:cs typeface="Anton"/>
                <a:sym typeface="Anton"/>
              </a:rPr>
              <a:t>Muchas</a:t>
            </a:r>
            <a:endParaRPr lang="en-US" sz="16600" dirty="0">
              <a:solidFill>
                <a:srgbClr val="E9511C"/>
              </a:solidFill>
              <a:latin typeface="Anton"/>
              <a:ea typeface="Anton"/>
              <a:cs typeface="Anton"/>
              <a:sym typeface="Anton"/>
            </a:endParaRPr>
          </a:p>
          <a:p>
            <a:pPr>
              <a:lnSpc>
                <a:spcPts val="6299"/>
              </a:lnSpc>
              <a:spcBef>
                <a:spcPct val="0"/>
              </a:spcBef>
            </a:pPr>
            <a:endParaRPr lang="en-US" sz="16600" dirty="0">
              <a:solidFill>
                <a:srgbClr val="E9511C"/>
              </a:solidFill>
              <a:latin typeface="Anton"/>
              <a:ea typeface="Anton"/>
              <a:cs typeface="Anton"/>
              <a:sym typeface="Anton"/>
            </a:endParaRPr>
          </a:p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16600" dirty="0">
                <a:solidFill>
                  <a:srgbClr val="E9511C"/>
                </a:solidFill>
                <a:latin typeface="Anton"/>
                <a:ea typeface="Anton"/>
                <a:cs typeface="Anton"/>
                <a:sym typeface="Anton"/>
              </a:rPr>
              <a:t> </a:t>
            </a:r>
          </a:p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16600" dirty="0">
                <a:solidFill>
                  <a:srgbClr val="E9511C"/>
                </a:solidFill>
                <a:latin typeface="Anton"/>
                <a:ea typeface="Anton"/>
                <a:cs typeface="Anton"/>
                <a:sym typeface="Anton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4019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1417ae07-2576-4cf6-8958-4cc3810a35f8" xsi:nil="true"/>
    <lcf76f155ced4ddcb4097134ff3c332f xmlns="1417ae07-2576-4cf6-8958-4cc3810a35f8">
      <Terms xmlns="http://schemas.microsoft.com/office/infopath/2007/PartnerControls"/>
    </lcf76f155ced4ddcb4097134ff3c332f>
    <TaxCatchAll xmlns="b1a6cb1a-6c0f-4ec8-979f-455359bc46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0BB8B8DA69ADC4AA1459EC7CD8C15BD" ma:contentTypeVersion="20" ma:contentTypeDescription="Crear nuevo documento." ma:contentTypeScope="" ma:versionID="290621d77ca964885a5d88c3c100bec8">
  <xsd:schema xmlns:xsd="http://www.w3.org/2001/XMLSchema" xmlns:xs="http://www.w3.org/2001/XMLSchema" xmlns:p="http://schemas.microsoft.com/office/2006/metadata/properties" xmlns:ns2="1417ae07-2576-4cf6-8958-4cc3810a35f8" xmlns:ns3="b1a6cb1a-6c0f-4ec8-979f-455359bc4619" targetNamespace="http://schemas.microsoft.com/office/2006/metadata/properties" ma:root="true" ma:fieldsID="bafdaad015e5f8c9c01a81f5dcaac46c" ns2:_="" ns3:_="">
    <xsd:import namespace="1417ae07-2576-4cf6-8958-4cc3810a35f8"/>
    <xsd:import namespace="b1a6cb1a-6c0f-4ec8-979f-455359bc461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7ae07-2576-4cf6-8958-4cc3810a35f8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Etiquetas de imagen" ma:readOnly="false" ma:fieldId="{5cf76f15-5ced-4ddc-b409-7134ff3c332f}" ma:taxonomyMulti="true" ma:sspId="c3058889-ac5a-448b-8865-e4f4579a17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cb1a-6c0f-4ec8-979f-455359bc461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00d3635-83bf-4044-b6c3-8d453da68d40}" ma:internalName="TaxCatchAll" ma:showField="CatchAllData" ma:web="b1a6cb1a-6c0f-4ec8-979f-455359bc46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45F927-486D-4284-9268-1834718D3C9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b1a6cb1a-6c0f-4ec8-979f-455359bc4619"/>
    <ds:schemaRef ds:uri="1417ae07-2576-4cf6-8958-4cc3810a35f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0E351FA-E550-46FD-AC3B-753269A5F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7ae07-2576-4cf6-8958-4cc3810a35f8"/>
    <ds:schemaRef ds:uri="b1a6cb1a-6c0f-4ec8-979f-455359bc46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330B11-B39A-49AF-AAA5-CB992F9DB6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2188</TotalTime>
  <Words>598</Words>
  <Application>Microsoft Office PowerPoint</Application>
  <PresentationFormat>Personalizado</PresentationFormat>
  <Paragraphs>230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Anton</vt:lpstr>
      <vt:lpstr>Aptos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a CFGS Integración Social</dc:title>
  <dc:creator>Usuario</dc:creator>
  <cp:lastModifiedBy>Sol Martínez</cp:lastModifiedBy>
  <cp:revision>5</cp:revision>
  <dcterms:created xsi:type="dcterms:W3CDTF">2006-08-16T00:00:00Z</dcterms:created>
  <dcterms:modified xsi:type="dcterms:W3CDTF">2025-12-17T12:06:14Z</dcterms:modified>
  <dc:identifier>DAFeZABxRH8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0x01010060BB8B8DA69ADC4AA1459EC7CD8C15BD</vt:lpwstr>
  </property>
  <property fmtid="{D5CDD505-2E9C-101B-9397-08002B2CF9AE}" pid="3" name="MediaServiceImageTags">
    <vt:lpwstr/>
  </property>
</Properties>
</file>